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76" r:id="rId6"/>
    <p:sldId id="260" r:id="rId7"/>
    <p:sldId id="275" r:id="rId8"/>
    <p:sldId id="261" r:id="rId9"/>
    <p:sldId id="263" r:id="rId10"/>
    <p:sldId id="264" r:id="rId11"/>
    <p:sldId id="265" r:id="rId12"/>
    <p:sldId id="266" r:id="rId13"/>
    <p:sldId id="267" r:id="rId14"/>
    <p:sldId id="262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7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0"/>
    <p:restoredTop sz="95859"/>
  </p:normalViewPr>
  <p:slideViewPr>
    <p:cSldViewPr snapToGrid="0" snapToObjects="1">
      <p:cViewPr varScale="1">
        <p:scale>
          <a:sx n="113" d="100"/>
          <a:sy n="113" d="100"/>
        </p:scale>
        <p:origin x="52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52D5580-B657-4090-B2FB-33B08FA614F5}" type="doc">
      <dgm:prSet loTypeId="urn:microsoft.com/office/officeart/2005/8/layout/hierarchy1" loCatId="hierarchy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BB91EA0F-C36A-485B-AE75-2D4811323E94}">
      <dgm:prSet/>
      <dgm:spPr/>
      <dgm:t>
        <a:bodyPr/>
        <a:lstStyle/>
        <a:p>
          <a:r>
            <a:rPr lang="en-US"/>
            <a:t>Find the pH of a 0.0034 M HCl solution.</a:t>
          </a:r>
        </a:p>
      </dgm:t>
    </dgm:pt>
    <dgm:pt modelId="{74672C37-4966-4CB9-B5D5-2795B43E8899}" type="parTrans" cxnId="{94B172F1-6241-4B0A-8C79-AFF344420631}">
      <dgm:prSet/>
      <dgm:spPr/>
      <dgm:t>
        <a:bodyPr/>
        <a:lstStyle/>
        <a:p>
          <a:endParaRPr lang="en-US"/>
        </a:p>
      </dgm:t>
    </dgm:pt>
    <dgm:pt modelId="{3912A51C-378E-4165-A6F4-F90E40D771B7}" type="sibTrans" cxnId="{94B172F1-6241-4B0A-8C79-AFF344420631}">
      <dgm:prSet/>
      <dgm:spPr/>
      <dgm:t>
        <a:bodyPr/>
        <a:lstStyle/>
        <a:p>
          <a:endParaRPr lang="en-US"/>
        </a:p>
      </dgm:t>
    </dgm:pt>
    <dgm:pt modelId="{A6496BF4-55FC-4E41-A1EF-12A58E793D09}">
      <dgm:prSet/>
      <dgm:spPr/>
      <dgm:t>
        <a:bodyPr/>
        <a:lstStyle/>
        <a:p>
          <a:r>
            <a:rPr lang="en-US"/>
            <a:t>Find the pH of a 0.025 M NaOH solution</a:t>
          </a:r>
        </a:p>
      </dgm:t>
    </dgm:pt>
    <dgm:pt modelId="{038B8403-BF64-4F5A-9DA2-A0125D343265}" type="parTrans" cxnId="{08251E80-DBDE-4FCC-9E4B-4439ADF795B2}">
      <dgm:prSet/>
      <dgm:spPr/>
      <dgm:t>
        <a:bodyPr/>
        <a:lstStyle/>
        <a:p>
          <a:endParaRPr lang="en-US"/>
        </a:p>
      </dgm:t>
    </dgm:pt>
    <dgm:pt modelId="{61275225-9242-4AE5-9A90-113C0B7C5E26}" type="sibTrans" cxnId="{08251E80-DBDE-4FCC-9E4B-4439ADF795B2}">
      <dgm:prSet/>
      <dgm:spPr/>
      <dgm:t>
        <a:bodyPr/>
        <a:lstStyle/>
        <a:p>
          <a:endParaRPr lang="en-US"/>
        </a:p>
      </dgm:t>
    </dgm:pt>
    <dgm:pt modelId="{C5257E10-BACB-B042-B6A2-021BC41CF7DA}" type="pres">
      <dgm:prSet presAssocID="{F52D5580-B657-4090-B2FB-33B08FA614F5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7344012B-421A-EE4E-A1B9-7FD021D540EF}" type="pres">
      <dgm:prSet presAssocID="{BB91EA0F-C36A-485B-AE75-2D4811323E94}" presName="hierRoot1" presStyleCnt="0"/>
      <dgm:spPr/>
    </dgm:pt>
    <dgm:pt modelId="{C129874D-0AE5-DF40-A145-4997FC2D78AF}" type="pres">
      <dgm:prSet presAssocID="{BB91EA0F-C36A-485B-AE75-2D4811323E94}" presName="composite" presStyleCnt="0"/>
      <dgm:spPr/>
    </dgm:pt>
    <dgm:pt modelId="{27F508A5-1413-D140-9791-BA1DD490F2C5}" type="pres">
      <dgm:prSet presAssocID="{BB91EA0F-C36A-485B-AE75-2D4811323E94}" presName="background" presStyleLbl="node0" presStyleIdx="0" presStyleCnt="2"/>
      <dgm:spPr/>
    </dgm:pt>
    <dgm:pt modelId="{FE4E5E48-30DF-7D49-A29D-FB92D800BE0F}" type="pres">
      <dgm:prSet presAssocID="{BB91EA0F-C36A-485B-AE75-2D4811323E94}" presName="text" presStyleLbl="fgAcc0" presStyleIdx="0" presStyleCnt="2">
        <dgm:presLayoutVars>
          <dgm:chPref val="3"/>
        </dgm:presLayoutVars>
      </dgm:prSet>
      <dgm:spPr/>
    </dgm:pt>
    <dgm:pt modelId="{98FD507B-BDF8-3041-96E1-A6B9254FFAFE}" type="pres">
      <dgm:prSet presAssocID="{BB91EA0F-C36A-485B-AE75-2D4811323E94}" presName="hierChild2" presStyleCnt="0"/>
      <dgm:spPr/>
    </dgm:pt>
    <dgm:pt modelId="{A45BF393-2132-B84B-BE39-3C37B0174594}" type="pres">
      <dgm:prSet presAssocID="{A6496BF4-55FC-4E41-A1EF-12A58E793D09}" presName="hierRoot1" presStyleCnt="0"/>
      <dgm:spPr/>
    </dgm:pt>
    <dgm:pt modelId="{6111FCE9-14A4-7446-8B49-CACC6BBBE3E8}" type="pres">
      <dgm:prSet presAssocID="{A6496BF4-55FC-4E41-A1EF-12A58E793D09}" presName="composite" presStyleCnt="0"/>
      <dgm:spPr/>
    </dgm:pt>
    <dgm:pt modelId="{F02C9474-0E6D-014F-A5C2-0EE4681D6008}" type="pres">
      <dgm:prSet presAssocID="{A6496BF4-55FC-4E41-A1EF-12A58E793D09}" presName="background" presStyleLbl="node0" presStyleIdx="1" presStyleCnt="2"/>
      <dgm:spPr/>
    </dgm:pt>
    <dgm:pt modelId="{2A409E04-39F9-3443-A02A-1894DAD345B4}" type="pres">
      <dgm:prSet presAssocID="{A6496BF4-55FC-4E41-A1EF-12A58E793D09}" presName="text" presStyleLbl="fgAcc0" presStyleIdx="1" presStyleCnt="2">
        <dgm:presLayoutVars>
          <dgm:chPref val="3"/>
        </dgm:presLayoutVars>
      </dgm:prSet>
      <dgm:spPr/>
    </dgm:pt>
    <dgm:pt modelId="{1A7D61CA-46C2-9547-B357-31C22E3DF6A2}" type="pres">
      <dgm:prSet presAssocID="{A6496BF4-55FC-4E41-A1EF-12A58E793D09}" presName="hierChild2" presStyleCnt="0"/>
      <dgm:spPr/>
    </dgm:pt>
  </dgm:ptLst>
  <dgm:cxnLst>
    <dgm:cxn modelId="{CC57E90F-CE6B-3540-9E06-DFDB8A35D5D4}" type="presOf" srcId="{A6496BF4-55FC-4E41-A1EF-12A58E793D09}" destId="{2A409E04-39F9-3443-A02A-1894DAD345B4}" srcOrd="0" destOrd="0" presId="urn:microsoft.com/office/officeart/2005/8/layout/hierarchy1"/>
    <dgm:cxn modelId="{14476F6B-CDCA-0046-9941-FE426A9800F2}" type="presOf" srcId="{BB91EA0F-C36A-485B-AE75-2D4811323E94}" destId="{FE4E5E48-30DF-7D49-A29D-FB92D800BE0F}" srcOrd="0" destOrd="0" presId="urn:microsoft.com/office/officeart/2005/8/layout/hierarchy1"/>
    <dgm:cxn modelId="{08251E80-DBDE-4FCC-9E4B-4439ADF795B2}" srcId="{F52D5580-B657-4090-B2FB-33B08FA614F5}" destId="{A6496BF4-55FC-4E41-A1EF-12A58E793D09}" srcOrd="1" destOrd="0" parTransId="{038B8403-BF64-4F5A-9DA2-A0125D343265}" sibTransId="{61275225-9242-4AE5-9A90-113C0B7C5E26}"/>
    <dgm:cxn modelId="{50C0728A-9B4C-5049-B065-61E5347984F3}" type="presOf" srcId="{F52D5580-B657-4090-B2FB-33B08FA614F5}" destId="{C5257E10-BACB-B042-B6A2-021BC41CF7DA}" srcOrd="0" destOrd="0" presId="urn:microsoft.com/office/officeart/2005/8/layout/hierarchy1"/>
    <dgm:cxn modelId="{94B172F1-6241-4B0A-8C79-AFF344420631}" srcId="{F52D5580-B657-4090-B2FB-33B08FA614F5}" destId="{BB91EA0F-C36A-485B-AE75-2D4811323E94}" srcOrd="0" destOrd="0" parTransId="{74672C37-4966-4CB9-B5D5-2795B43E8899}" sibTransId="{3912A51C-378E-4165-A6F4-F90E40D771B7}"/>
    <dgm:cxn modelId="{D39F760C-2F8F-6646-ADD5-FE491AD0CCD1}" type="presParOf" srcId="{C5257E10-BACB-B042-B6A2-021BC41CF7DA}" destId="{7344012B-421A-EE4E-A1B9-7FD021D540EF}" srcOrd="0" destOrd="0" presId="urn:microsoft.com/office/officeart/2005/8/layout/hierarchy1"/>
    <dgm:cxn modelId="{58059324-0B9E-D542-9650-8113FA388B98}" type="presParOf" srcId="{7344012B-421A-EE4E-A1B9-7FD021D540EF}" destId="{C129874D-0AE5-DF40-A145-4997FC2D78AF}" srcOrd="0" destOrd="0" presId="urn:microsoft.com/office/officeart/2005/8/layout/hierarchy1"/>
    <dgm:cxn modelId="{C444B102-661D-0246-8B94-FD2B5F183735}" type="presParOf" srcId="{C129874D-0AE5-DF40-A145-4997FC2D78AF}" destId="{27F508A5-1413-D140-9791-BA1DD490F2C5}" srcOrd="0" destOrd="0" presId="urn:microsoft.com/office/officeart/2005/8/layout/hierarchy1"/>
    <dgm:cxn modelId="{00E93BD2-B75A-8540-8054-7C97B5BB141D}" type="presParOf" srcId="{C129874D-0AE5-DF40-A145-4997FC2D78AF}" destId="{FE4E5E48-30DF-7D49-A29D-FB92D800BE0F}" srcOrd="1" destOrd="0" presId="urn:microsoft.com/office/officeart/2005/8/layout/hierarchy1"/>
    <dgm:cxn modelId="{BE9A0539-E997-C940-A7BE-728D736956C5}" type="presParOf" srcId="{7344012B-421A-EE4E-A1B9-7FD021D540EF}" destId="{98FD507B-BDF8-3041-96E1-A6B9254FFAFE}" srcOrd="1" destOrd="0" presId="urn:microsoft.com/office/officeart/2005/8/layout/hierarchy1"/>
    <dgm:cxn modelId="{052FAEB3-E3A1-FD46-A2DA-E0DBF5FE39C9}" type="presParOf" srcId="{C5257E10-BACB-B042-B6A2-021BC41CF7DA}" destId="{A45BF393-2132-B84B-BE39-3C37B0174594}" srcOrd="1" destOrd="0" presId="urn:microsoft.com/office/officeart/2005/8/layout/hierarchy1"/>
    <dgm:cxn modelId="{CBB3B051-8D4E-5941-9FFC-F2FEDC0367B9}" type="presParOf" srcId="{A45BF393-2132-B84B-BE39-3C37B0174594}" destId="{6111FCE9-14A4-7446-8B49-CACC6BBBE3E8}" srcOrd="0" destOrd="0" presId="urn:microsoft.com/office/officeart/2005/8/layout/hierarchy1"/>
    <dgm:cxn modelId="{89ED9643-5FD5-2741-A3EA-A3775B7F7CAF}" type="presParOf" srcId="{6111FCE9-14A4-7446-8B49-CACC6BBBE3E8}" destId="{F02C9474-0E6D-014F-A5C2-0EE4681D6008}" srcOrd="0" destOrd="0" presId="urn:microsoft.com/office/officeart/2005/8/layout/hierarchy1"/>
    <dgm:cxn modelId="{CA1CB0A4-9ED5-B64D-922D-33C19E597ECC}" type="presParOf" srcId="{6111FCE9-14A4-7446-8B49-CACC6BBBE3E8}" destId="{2A409E04-39F9-3443-A02A-1894DAD345B4}" srcOrd="1" destOrd="0" presId="urn:microsoft.com/office/officeart/2005/8/layout/hierarchy1"/>
    <dgm:cxn modelId="{FD7CF6E0-FA7D-244D-BA08-9092871F2261}" type="presParOf" srcId="{A45BF393-2132-B84B-BE39-3C37B0174594}" destId="{1A7D61CA-46C2-9547-B357-31C22E3DF6A2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186ECEC-26E5-48A3-83A9-6375197602BC}" type="doc">
      <dgm:prSet loTypeId="urn:microsoft.com/office/officeart/2005/8/layout/list1" loCatId="list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08636CF1-5305-4FBA-984C-9363B9808AE8}">
      <dgm:prSet custT="1"/>
      <dgm:spPr/>
      <dgm:t>
        <a:bodyPr/>
        <a:lstStyle/>
        <a:p>
          <a:r>
            <a:rPr lang="en-US" sz="4400" b="1" dirty="0"/>
            <a:t>M</a:t>
          </a:r>
          <a:r>
            <a:rPr lang="en-US" sz="4400" b="1" baseline="-25000" dirty="0"/>
            <a:t>1</a:t>
          </a:r>
          <a:r>
            <a:rPr lang="en-US" sz="4400" b="1" dirty="0"/>
            <a:t>V</a:t>
          </a:r>
          <a:r>
            <a:rPr lang="en-US" sz="4400" b="1" baseline="-25000" dirty="0"/>
            <a:t>1</a:t>
          </a:r>
          <a:r>
            <a:rPr lang="en-US" sz="4400" b="1" dirty="0"/>
            <a:t> = M</a:t>
          </a:r>
          <a:r>
            <a:rPr lang="en-US" sz="4400" b="1" baseline="-25000" dirty="0"/>
            <a:t>2</a:t>
          </a:r>
          <a:r>
            <a:rPr lang="en-US" sz="4400" b="1" dirty="0"/>
            <a:t>V</a:t>
          </a:r>
          <a:r>
            <a:rPr lang="en-US" sz="4400" b="1" baseline="-25000" dirty="0"/>
            <a:t>2</a:t>
          </a:r>
          <a:endParaRPr lang="en-US" sz="4400" b="1" dirty="0"/>
        </a:p>
      </dgm:t>
    </dgm:pt>
    <dgm:pt modelId="{E261CC2A-629A-48C5-B7E9-62E04DAB22B6}" type="parTrans" cxnId="{165891F8-21E3-4E45-B758-46FF30F33A98}">
      <dgm:prSet/>
      <dgm:spPr/>
      <dgm:t>
        <a:bodyPr/>
        <a:lstStyle/>
        <a:p>
          <a:endParaRPr lang="en-US"/>
        </a:p>
      </dgm:t>
    </dgm:pt>
    <dgm:pt modelId="{23389685-C668-45CC-960C-6C352D6CC762}" type="sibTrans" cxnId="{165891F8-21E3-4E45-B758-46FF30F33A98}">
      <dgm:prSet/>
      <dgm:spPr/>
      <dgm:t>
        <a:bodyPr/>
        <a:lstStyle/>
        <a:p>
          <a:endParaRPr lang="en-US"/>
        </a:p>
      </dgm:t>
    </dgm:pt>
    <dgm:pt modelId="{E43CE88F-2874-492D-8023-B84E11B4B91A}">
      <dgm:prSet/>
      <dgm:spPr/>
      <dgm:t>
        <a:bodyPr/>
        <a:lstStyle/>
        <a:p>
          <a:r>
            <a:rPr lang="en-US"/>
            <a:t>Where:</a:t>
          </a:r>
        </a:p>
      </dgm:t>
    </dgm:pt>
    <dgm:pt modelId="{B11E8521-4DEF-40A7-9B6B-4DC262C9A076}" type="parTrans" cxnId="{143BFE92-B25C-439C-90B6-E46AF08AA85D}">
      <dgm:prSet/>
      <dgm:spPr/>
      <dgm:t>
        <a:bodyPr/>
        <a:lstStyle/>
        <a:p>
          <a:endParaRPr lang="en-US"/>
        </a:p>
      </dgm:t>
    </dgm:pt>
    <dgm:pt modelId="{0BF0406C-7FF7-43A2-8492-ACF5BCDEF5FD}" type="sibTrans" cxnId="{143BFE92-B25C-439C-90B6-E46AF08AA85D}">
      <dgm:prSet/>
      <dgm:spPr/>
      <dgm:t>
        <a:bodyPr/>
        <a:lstStyle/>
        <a:p>
          <a:endParaRPr lang="en-US"/>
        </a:p>
      </dgm:t>
    </dgm:pt>
    <dgm:pt modelId="{1F8467AD-0783-465F-8F27-1B80737B1BFF}">
      <dgm:prSet/>
      <dgm:spPr/>
      <dgm:t>
        <a:bodyPr/>
        <a:lstStyle/>
        <a:p>
          <a:r>
            <a:rPr lang="en-US"/>
            <a:t>M</a:t>
          </a:r>
          <a:r>
            <a:rPr lang="en-US" baseline="-25000"/>
            <a:t>1</a:t>
          </a:r>
          <a:r>
            <a:rPr lang="en-US"/>
            <a:t> = the molarity of the acid</a:t>
          </a:r>
        </a:p>
      </dgm:t>
    </dgm:pt>
    <dgm:pt modelId="{163F9E95-C642-414C-952F-E73FB9785EC6}" type="parTrans" cxnId="{0E076267-D0C2-43E3-B3D7-FF70502FC2E5}">
      <dgm:prSet/>
      <dgm:spPr/>
      <dgm:t>
        <a:bodyPr/>
        <a:lstStyle/>
        <a:p>
          <a:endParaRPr lang="en-US"/>
        </a:p>
      </dgm:t>
    </dgm:pt>
    <dgm:pt modelId="{67C96859-3B1C-4D46-88A1-2631940891E3}" type="sibTrans" cxnId="{0E076267-D0C2-43E3-B3D7-FF70502FC2E5}">
      <dgm:prSet/>
      <dgm:spPr/>
      <dgm:t>
        <a:bodyPr/>
        <a:lstStyle/>
        <a:p>
          <a:endParaRPr lang="en-US"/>
        </a:p>
      </dgm:t>
    </dgm:pt>
    <dgm:pt modelId="{6FB5A3AF-F505-4F66-9CDE-35E9E8F91AED}">
      <dgm:prSet/>
      <dgm:spPr/>
      <dgm:t>
        <a:bodyPr/>
        <a:lstStyle/>
        <a:p>
          <a:r>
            <a:rPr lang="en-US"/>
            <a:t>V</a:t>
          </a:r>
          <a:r>
            <a:rPr lang="en-US" baseline="-25000"/>
            <a:t>1</a:t>
          </a:r>
          <a:r>
            <a:rPr lang="en-US"/>
            <a:t> = the volume of the acid</a:t>
          </a:r>
        </a:p>
      </dgm:t>
    </dgm:pt>
    <dgm:pt modelId="{7A6F6FD8-01C6-4766-9FCC-3AF975481012}" type="parTrans" cxnId="{BA1DDB41-E2BB-405C-A327-2C32572E2CBE}">
      <dgm:prSet/>
      <dgm:spPr/>
      <dgm:t>
        <a:bodyPr/>
        <a:lstStyle/>
        <a:p>
          <a:endParaRPr lang="en-US"/>
        </a:p>
      </dgm:t>
    </dgm:pt>
    <dgm:pt modelId="{355DFC3A-D4D7-41C0-985F-41F4AD3030E1}" type="sibTrans" cxnId="{BA1DDB41-E2BB-405C-A327-2C32572E2CBE}">
      <dgm:prSet/>
      <dgm:spPr/>
      <dgm:t>
        <a:bodyPr/>
        <a:lstStyle/>
        <a:p>
          <a:endParaRPr lang="en-US"/>
        </a:p>
      </dgm:t>
    </dgm:pt>
    <dgm:pt modelId="{CB6EF455-07AE-4867-AC1B-0BFCB31FAAFF}">
      <dgm:prSet/>
      <dgm:spPr/>
      <dgm:t>
        <a:bodyPr/>
        <a:lstStyle/>
        <a:p>
          <a:r>
            <a:rPr lang="en-US"/>
            <a:t>M</a:t>
          </a:r>
          <a:r>
            <a:rPr lang="en-US" baseline="-25000"/>
            <a:t>2</a:t>
          </a:r>
          <a:r>
            <a:rPr lang="en-US"/>
            <a:t> = the molarity of the base</a:t>
          </a:r>
        </a:p>
      </dgm:t>
    </dgm:pt>
    <dgm:pt modelId="{5F7B5350-D056-4370-AAC3-A115A3CEF816}" type="parTrans" cxnId="{7BEC0A8E-787E-4B47-901C-978E53B22BE1}">
      <dgm:prSet/>
      <dgm:spPr/>
      <dgm:t>
        <a:bodyPr/>
        <a:lstStyle/>
        <a:p>
          <a:endParaRPr lang="en-US"/>
        </a:p>
      </dgm:t>
    </dgm:pt>
    <dgm:pt modelId="{9543F099-E9AF-43F8-8D72-AF749B849584}" type="sibTrans" cxnId="{7BEC0A8E-787E-4B47-901C-978E53B22BE1}">
      <dgm:prSet/>
      <dgm:spPr/>
      <dgm:t>
        <a:bodyPr/>
        <a:lstStyle/>
        <a:p>
          <a:endParaRPr lang="en-US"/>
        </a:p>
      </dgm:t>
    </dgm:pt>
    <dgm:pt modelId="{5465109E-692B-42BC-B4C6-E16A151FE54B}">
      <dgm:prSet/>
      <dgm:spPr/>
      <dgm:t>
        <a:bodyPr/>
        <a:lstStyle/>
        <a:p>
          <a:r>
            <a:rPr lang="en-US"/>
            <a:t>V</a:t>
          </a:r>
          <a:r>
            <a:rPr lang="en-US" baseline="-25000"/>
            <a:t>2</a:t>
          </a:r>
          <a:r>
            <a:rPr lang="en-US"/>
            <a:t> = the volume of the base</a:t>
          </a:r>
        </a:p>
      </dgm:t>
    </dgm:pt>
    <dgm:pt modelId="{32C793D4-3F8D-4D76-8889-100AAA68FE05}" type="parTrans" cxnId="{74F339F0-442B-4D20-B2E2-A41756667B99}">
      <dgm:prSet/>
      <dgm:spPr/>
      <dgm:t>
        <a:bodyPr/>
        <a:lstStyle/>
        <a:p>
          <a:endParaRPr lang="en-US"/>
        </a:p>
      </dgm:t>
    </dgm:pt>
    <dgm:pt modelId="{60C4BA8E-4750-42BF-A2F5-03BB7E2A921A}" type="sibTrans" cxnId="{74F339F0-442B-4D20-B2E2-A41756667B99}">
      <dgm:prSet/>
      <dgm:spPr/>
      <dgm:t>
        <a:bodyPr/>
        <a:lstStyle/>
        <a:p>
          <a:endParaRPr lang="en-US"/>
        </a:p>
      </dgm:t>
    </dgm:pt>
    <dgm:pt modelId="{9FDF23C4-88DE-A64F-AE64-5BE5B6707AA7}" type="pres">
      <dgm:prSet presAssocID="{9186ECEC-26E5-48A3-83A9-6375197602BC}" presName="linear" presStyleCnt="0">
        <dgm:presLayoutVars>
          <dgm:dir/>
          <dgm:animLvl val="lvl"/>
          <dgm:resizeHandles val="exact"/>
        </dgm:presLayoutVars>
      </dgm:prSet>
      <dgm:spPr/>
    </dgm:pt>
    <dgm:pt modelId="{F5731B51-7F4A-3B4D-891A-B2BA0DF3F453}" type="pres">
      <dgm:prSet presAssocID="{08636CF1-5305-4FBA-984C-9363B9808AE8}" presName="parentLin" presStyleCnt="0"/>
      <dgm:spPr/>
    </dgm:pt>
    <dgm:pt modelId="{7107610A-FF13-8244-BFEA-78DDBBC6C98B}" type="pres">
      <dgm:prSet presAssocID="{08636CF1-5305-4FBA-984C-9363B9808AE8}" presName="parentLeftMargin" presStyleLbl="node1" presStyleIdx="0" presStyleCnt="2"/>
      <dgm:spPr/>
    </dgm:pt>
    <dgm:pt modelId="{15204B36-A7E0-0748-85B2-55FEAD75962A}" type="pres">
      <dgm:prSet presAssocID="{08636CF1-5305-4FBA-984C-9363B9808AE8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091501AB-594E-AF4D-A493-3164F0E1AA20}" type="pres">
      <dgm:prSet presAssocID="{08636CF1-5305-4FBA-984C-9363B9808AE8}" presName="negativeSpace" presStyleCnt="0"/>
      <dgm:spPr/>
    </dgm:pt>
    <dgm:pt modelId="{FC210DE9-7A51-6B43-87CD-8040084650C3}" type="pres">
      <dgm:prSet presAssocID="{08636CF1-5305-4FBA-984C-9363B9808AE8}" presName="childText" presStyleLbl="conFgAcc1" presStyleIdx="0" presStyleCnt="2">
        <dgm:presLayoutVars>
          <dgm:bulletEnabled val="1"/>
        </dgm:presLayoutVars>
      </dgm:prSet>
      <dgm:spPr/>
    </dgm:pt>
    <dgm:pt modelId="{BBFEDBDE-0E01-8E41-947C-F8BB710DA1F5}" type="pres">
      <dgm:prSet presAssocID="{23389685-C668-45CC-960C-6C352D6CC762}" presName="spaceBetweenRectangles" presStyleCnt="0"/>
      <dgm:spPr/>
    </dgm:pt>
    <dgm:pt modelId="{9C19B573-5E24-7A45-8B18-06C3C5390E95}" type="pres">
      <dgm:prSet presAssocID="{E43CE88F-2874-492D-8023-B84E11B4B91A}" presName="parentLin" presStyleCnt="0"/>
      <dgm:spPr/>
    </dgm:pt>
    <dgm:pt modelId="{33DD695D-870A-4342-81F8-1DE152DF9512}" type="pres">
      <dgm:prSet presAssocID="{E43CE88F-2874-492D-8023-B84E11B4B91A}" presName="parentLeftMargin" presStyleLbl="node1" presStyleIdx="0" presStyleCnt="2"/>
      <dgm:spPr/>
    </dgm:pt>
    <dgm:pt modelId="{BCF14796-82BF-2D4E-9755-72B8D889EF33}" type="pres">
      <dgm:prSet presAssocID="{E43CE88F-2874-492D-8023-B84E11B4B91A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9353D4D1-68AE-A74D-8471-919C1788D5C8}" type="pres">
      <dgm:prSet presAssocID="{E43CE88F-2874-492D-8023-B84E11B4B91A}" presName="negativeSpace" presStyleCnt="0"/>
      <dgm:spPr/>
    </dgm:pt>
    <dgm:pt modelId="{692DE19F-EEB1-AB4B-BDA2-398EEEDC2CCC}" type="pres">
      <dgm:prSet presAssocID="{E43CE88F-2874-492D-8023-B84E11B4B91A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8673B904-877E-5E40-943C-BB11AAF925C1}" type="presOf" srcId="{5465109E-692B-42BC-B4C6-E16A151FE54B}" destId="{692DE19F-EEB1-AB4B-BDA2-398EEEDC2CCC}" srcOrd="0" destOrd="3" presId="urn:microsoft.com/office/officeart/2005/8/layout/list1"/>
    <dgm:cxn modelId="{28B6F229-8843-4C4E-822F-141446EC33AB}" type="presOf" srcId="{08636CF1-5305-4FBA-984C-9363B9808AE8}" destId="{7107610A-FF13-8244-BFEA-78DDBBC6C98B}" srcOrd="0" destOrd="0" presId="urn:microsoft.com/office/officeart/2005/8/layout/list1"/>
    <dgm:cxn modelId="{DEC0D12F-F146-E549-BFE8-69E62E477795}" type="presOf" srcId="{9186ECEC-26E5-48A3-83A9-6375197602BC}" destId="{9FDF23C4-88DE-A64F-AE64-5BE5B6707AA7}" srcOrd="0" destOrd="0" presId="urn:microsoft.com/office/officeart/2005/8/layout/list1"/>
    <dgm:cxn modelId="{389AED31-7A3E-1D42-A680-66D56E6C38F9}" type="presOf" srcId="{6FB5A3AF-F505-4F66-9CDE-35E9E8F91AED}" destId="{692DE19F-EEB1-AB4B-BDA2-398EEEDC2CCC}" srcOrd="0" destOrd="1" presId="urn:microsoft.com/office/officeart/2005/8/layout/list1"/>
    <dgm:cxn modelId="{BA1DDB41-E2BB-405C-A327-2C32572E2CBE}" srcId="{E43CE88F-2874-492D-8023-B84E11B4B91A}" destId="{6FB5A3AF-F505-4F66-9CDE-35E9E8F91AED}" srcOrd="1" destOrd="0" parTransId="{7A6F6FD8-01C6-4766-9FCC-3AF975481012}" sibTransId="{355DFC3A-D4D7-41C0-985F-41F4AD3030E1}"/>
    <dgm:cxn modelId="{C42B934D-A0A1-C542-BA13-60347EC11E24}" type="presOf" srcId="{CB6EF455-07AE-4867-AC1B-0BFCB31FAAFF}" destId="{692DE19F-EEB1-AB4B-BDA2-398EEEDC2CCC}" srcOrd="0" destOrd="2" presId="urn:microsoft.com/office/officeart/2005/8/layout/list1"/>
    <dgm:cxn modelId="{AFC9895C-D73A-6949-A465-049D3BF76754}" type="presOf" srcId="{1F8467AD-0783-465F-8F27-1B80737B1BFF}" destId="{692DE19F-EEB1-AB4B-BDA2-398EEEDC2CCC}" srcOrd="0" destOrd="0" presId="urn:microsoft.com/office/officeart/2005/8/layout/list1"/>
    <dgm:cxn modelId="{7C6CEE5C-4A89-B84B-A78C-1A83E8C3DE04}" type="presOf" srcId="{E43CE88F-2874-492D-8023-B84E11B4B91A}" destId="{33DD695D-870A-4342-81F8-1DE152DF9512}" srcOrd="0" destOrd="0" presId="urn:microsoft.com/office/officeart/2005/8/layout/list1"/>
    <dgm:cxn modelId="{0E076267-D0C2-43E3-B3D7-FF70502FC2E5}" srcId="{E43CE88F-2874-492D-8023-B84E11B4B91A}" destId="{1F8467AD-0783-465F-8F27-1B80737B1BFF}" srcOrd="0" destOrd="0" parTransId="{163F9E95-C642-414C-952F-E73FB9785EC6}" sibTransId="{67C96859-3B1C-4D46-88A1-2631940891E3}"/>
    <dgm:cxn modelId="{26FB4980-B957-B045-A9DF-E1C8E951426A}" type="presOf" srcId="{E43CE88F-2874-492D-8023-B84E11B4B91A}" destId="{BCF14796-82BF-2D4E-9755-72B8D889EF33}" srcOrd="1" destOrd="0" presId="urn:microsoft.com/office/officeart/2005/8/layout/list1"/>
    <dgm:cxn modelId="{7BEC0A8E-787E-4B47-901C-978E53B22BE1}" srcId="{E43CE88F-2874-492D-8023-B84E11B4B91A}" destId="{CB6EF455-07AE-4867-AC1B-0BFCB31FAAFF}" srcOrd="2" destOrd="0" parTransId="{5F7B5350-D056-4370-AAC3-A115A3CEF816}" sibTransId="{9543F099-E9AF-43F8-8D72-AF749B849584}"/>
    <dgm:cxn modelId="{143BFE92-B25C-439C-90B6-E46AF08AA85D}" srcId="{9186ECEC-26E5-48A3-83A9-6375197602BC}" destId="{E43CE88F-2874-492D-8023-B84E11B4B91A}" srcOrd="1" destOrd="0" parTransId="{B11E8521-4DEF-40A7-9B6B-4DC262C9A076}" sibTransId="{0BF0406C-7FF7-43A2-8492-ACF5BCDEF5FD}"/>
    <dgm:cxn modelId="{74F339F0-442B-4D20-B2E2-A41756667B99}" srcId="{E43CE88F-2874-492D-8023-B84E11B4B91A}" destId="{5465109E-692B-42BC-B4C6-E16A151FE54B}" srcOrd="3" destOrd="0" parTransId="{32C793D4-3F8D-4D76-8889-100AAA68FE05}" sibTransId="{60C4BA8E-4750-42BF-A2F5-03BB7E2A921A}"/>
    <dgm:cxn modelId="{54F791F1-3BD3-154E-82C0-D6BF7D9A1F54}" type="presOf" srcId="{08636CF1-5305-4FBA-984C-9363B9808AE8}" destId="{15204B36-A7E0-0748-85B2-55FEAD75962A}" srcOrd="1" destOrd="0" presId="urn:microsoft.com/office/officeart/2005/8/layout/list1"/>
    <dgm:cxn modelId="{165891F8-21E3-4E45-B758-46FF30F33A98}" srcId="{9186ECEC-26E5-48A3-83A9-6375197602BC}" destId="{08636CF1-5305-4FBA-984C-9363B9808AE8}" srcOrd="0" destOrd="0" parTransId="{E261CC2A-629A-48C5-B7E9-62E04DAB22B6}" sibTransId="{23389685-C668-45CC-960C-6C352D6CC762}"/>
    <dgm:cxn modelId="{E12E1E64-6D1F-234A-A62B-5A92156186F4}" type="presParOf" srcId="{9FDF23C4-88DE-A64F-AE64-5BE5B6707AA7}" destId="{F5731B51-7F4A-3B4D-891A-B2BA0DF3F453}" srcOrd="0" destOrd="0" presId="urn:microsoft.com/office/officeart/2005/8/layout/list1"/>
    <dgm:cxn modelId="{804DCF1E-D47D-724B-A6F2-773952509EC8}" type="presParOf" srcId="{F5731B51-7F4A-3B4D-891A-B2BA0DF3F453}" destId="{7107610A-FF13-8244-BFEA-78DDBBC6C98B}" srcOrd="0" destOrd="0" presId="urn:microsoft.com/office/officeart/2005/8/layout/list1"/>
    <dgm:cxn modelId="{E86D002D-3E8F-604C-A652-E049BD36AB63}" type="presParOf" srcId="{F5731B51-7F4A-3B4D-891A-B2BA0DF3F453}" destId="{15204B36-A7E0-0748-85B2-55FEAD75962A}" srcOrd="1" destOrd="0" presId="urn:microsoft.com/office/officeart/2005/8/layout/list1"/>
    <dgm:cxn modelId="{28EEBE7A-1E91-734B-A394-D0D7197919A1}" type="presParOf" srcId="{9FDF23C4-88DE-A64F-AE64-5BE5B6707AA7}" destId="{091501AB-594E-AF4D-A493-3164F0E1AA20}" srcOrd="1" destOrd="0" presId="urn:microsoft.com/office/officeart/2005/8/layout/list1"/>
    <dgm:cxn modelId="{6677E89E-E63E-1744-9E4F-E0646CE90CF2}" type="presParOf" srcId="{9FDF23C4-88DE-A64F-AE64-5BE5B6707AA7}" destId="{FC210DE9-7A51-6B43-87CD-8040084650C3}" srcOrd="2" destOrd="0" presId="urn:microsoft.com/office/officeart/2005/8/layout/list1"/>
    <dgm:cxn modelId="{0BF623FA-55B2-2448-9B59-0E7B344FD760}" type="presParOf" srcId="{9FDF23C4-88DE-A64F-AE64-5BE5B6707AA7}" destId="{BBFEDBDE-0E01-8E41-947C-F8BB710DA1F5}" srcOrd="3" destOrd="0" presId="urn:microsoft.com/office/officeart/2005/8/layout/list1"/>
    <dgm:cxn modelId="{94289184-514B-BF42-8F39-3024446920CC}" type="presParOf" srcId="{9FDF23C4-88DE-A64F-AE64-5BE5B6707AA7}" destId="{9C19B573-5E24-7A45-8B18-06C3C5390E95}" srcOrd="4" destOrd="0" presId="urn:microsoft.com/office/officeart/2005/8/layout/list1"/>
    <dgm:cxn modelId="{AA2239FA-D5BD-6642-9B2E-3AE12DCFCB44}" type="presParOf" srcId="{9C19B573-5E24-7A45-8B18-06C3C5390E95}" destId="{33DD695D-870A-4342-81F8-1DE152DF9512}" srcOrd="0" destOrd="0" presId="urn:microsoft.com/office/officeart/2005/8/layout/list1"/>
    <dgm:cxn modelId="{C5863FE8-3B40-904A-8092-C275BCFDC564}" type="presParOf" srcId="{9C19B573-5E24-7A45-8B18-06C3C5390E95}" destId="{BCF14796-82BF-2D4E-9755-72B8D889EF33}" srcOrd="1" destOrd="0" presId="urn:microsoft.com/office/officeart/2005/8/layout/list1"/>
    <dgm:cxn modelId="{6789237F-18F7-F440-8891-8B34DF16041E}" type="presParOf" srcId="{9FDF23C4-88DE-A64F-AE64-5BE5B6707AA7}" destId="{9353D4D1-68AE-A74D-8471-919C1788D5C8}" srcOrd="5" destOrd="0" presId="urn:microsoft.com/office/officeart/2005/8/layout/list1"/>
    <dgm:cxn modelId="{AFC4C4D5-0328-634C-B3A7-261F6E49307D}" type="presParOf" srcId="{9FDF23C4-88DE-A64F-AE64-5BE5B6707AA7}" destId="{692DE19F-EEB1-AB4B-BDA2-398EEEDC2CCC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F508A5-1413-D140-9791-BA1DD490F2C5}">
      <dsp:nvSpPr>
        <dsp:cNvPr id="0" name=""/>
        <dsp:cNvSpPr/>
      </dsp:nvSpPr>
      <dsp:spPr>
        <a:xfrm>
          <a:off x="134291" y="612"/>
          <a:ext cx="4332795" cy="275132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E4E5E48-30DF-7D49-A29D-FB92D800BE0F}">
      <dsp:nvSpPr>
        <dsp:cNvPr id="0" name=""/>
        <dsp:cNvSpPr/>
      </dsp:nvSpPr>
      <dsp:spPr>
        <a:xfrm>
          <a:off x="615713" y="457963"/>
          <a:ext cx="4332795" cy="275132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0" tIns="190500" rIns="190500" bIns="190500" numCol="1" spcCol="1270" anchor="ctr" anchorCtr="0">
          <a:noAutofit/>
        </a:bodyPr>
        <a:lstStyle/>
        <a:p>
          <a:pPr marL="0" lvl="0" indent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0" kern="1200"/>
            <a:t>Find the pH of a 0.0034 M HCl solution.</a:t>
          </a:r>
        </a:p>
      </dsp:txBody>
      <dsp:txXfrm>
        <a:off x="696297" y="538547"/>
        <a:ext cx="4171627" cy="2590157"/>
      </dsp:txXfrm>
    </dsp:sp>
    <dsp:sp modelId="{F02C9474-0E6D-014F-A5C2-0EE4681D6008}">
      <dsp:nvSpPr>
        <dsp:cNvPr id="0" name=""/>
        <dsp:cNvSpPr/>
      </dsp:nvSpPr>
      <dsp:spPr>
        <a:xfrm>
          <a:off x="5429930" y="612"/>
          <a:ext cx="4332795" cy="275132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409E04-39F9-3443-A02A-1894DAD345B4}">
      <dsp:nvSpPr>
        <dsp:cNvPr id="0" name=""/>
        <dsp:cNvSpPr/>
      </dsp:nvSpPr>
      <dsp:spPr>
        <a:xfrm>
          <a:off x="5911352" y="457963"/>
          <a:ext cx="4332795" cy="275132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0" tIns="190500" rIns="190500" bIns="190500" numCol="1" spcCol="1270" anchor="ctr" anchorCtr="0">
          <a:noAutofit/>
        </a:bodyPr>
        <a:lstStyle/>
        <a:p>
          <a:pPr marL="0" lvl="0" indent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5000" kern="1200"/>
            <a:t>Find the pH of a 0.025 M NaOH solution</a:t>
          </a:r>
        </a:p>
      </dsp:txBody>
      <dsp:txXfrm>
        <a:off x="5991936" y="538547"/>
        <a:ext cx="4171627" cy="259015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210DE9-7A51-6B43-87CD-8040084650C3}">
      <dsp:nvSpPr>
        <dsp:cNvPr id="0" name=""/>
        <dsp:cNvSpPr/>
      </dsp:nvSpPr>
      <dsp:spPr>
        <a:xfrm>
          <a:off x="0" y="572970"/>
          <a:ext cx="6900512" cy="907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5204B36-A7E0-0748-85B2-55FEAD75962A}">
      <dsp:nvSpPr>
        <dsp:cNvPr id="0" name=""/>
        <dsp:cNvSpPr/>
      </dsp:nvSpPr>
      <dsp:spPr>
        <a:xfrm>
          <a:off x="345025" y="41610"/>
          <a:ext cx="4830358" cy="106272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576" tIns="0" rIns="182576" bIns="0" numCol="1" spcCol="1270" anchor="ctr" anchorCtr="0">
          <a:noAutofit/>
        </a:bodyPr>
        <a:lstStyle/>
        <a:p>
          <a:pPr marL="0" lvl="0" indent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400" b="1" kern="1200" dirty="0"/>
            <a:t>M</a:t>
          </a:r>
          <a:r>
            <a:rPr lang="en-US" sz="4400" b="1" kern="1200" baseline="-25000" dirty="0"/>
            <a:t>1</a:t>
          </a:r>
          <a:r>
            <a:rPr lang="en-US" sz="4400" b="1" kern="1200" dirty="0"/>
            <a:t>V</a:t>
          </a:r>
          <a:r>
            <a:rPr lang="en-US" sz="4400" b="1" kern="1200" baseline="-25000" dirty="0"/>
            <a:t>1</a:t>
          </a:r>
          <a:r>
            <a:rPr lang="en-US" sz="4400" b="1" kern="1200" dirty="0"/>
            <a:t> = M</a:t>
          </a:r>
          <a:r>
            <a:rPr lang="en-US" sz="4400" b="1" kern="1200" baseline="-25000" dirty="0"/>
            <a:t>2</a:t>
          </a:r>
          <a:r>
            <a:rPr lang="en-US" sz="4400" b="1" kern="1200" dirty="0"/>
            <a:t>V</a:t>
          </a:r>
          <a:r>
            <a:rPr lang="en-US" sz="4400" b="1" kern="1200" baseline="-25000" dirty="0"/>
            <a:t>2</a:t>
          </a:r>
          <a:endParaRPr lang="en-US" sz="4400" b="1" kern="1200" dirty="0"/>
        </a:p>
      </dsp:txBody>
      <dsp:txXfrm>
        <a:off x="396903" y="93488"/>
        <a:ext cx="4726602" cy="958964"/>
      </dsp:txXfrm>
    </dsp:sp>
    <dsp:sp modelId="{692DE19F-EEB1-AB4B-BDA2-398EEEDC2CCC}">
      <dsp:nvSpPr>
        <dsp:cNvPr id="0" name=""/>
        <dsp:cNvSpPr/>
      </dsp:nvSpPr>
      <dsp:spPr>
        <a:xfrm>
          <a:off x="0" y="2205930"/>
          <a:ext cx="6900512" cy="3288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5556" tIns="749808" rIns="535556" bIns="256032" numCol="1" spcCol="1270" anchor="t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600" kern="1200"/>
            <a:t>M</a:t>
          </a:r>
          <a:r>
            <a:rPr lang="en-US" sz="3600" kern="1200" baseline="-25000"/>
            <a:t>1</a:t>
          </a:r>
          <a:r>
            <a:rPr lang="en-US" sz="3600" kern="1200"/>
            <a:t> = the molarity of the acid</a:t>
          </a:r>
        </a:p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600" kern="1200"/>
            <a:t>V</a:t>
          </a:r>
          <a:r>
            <a:rPr lang="en-US" sz="3600" kern="1200" baseline="-25000"/>
            <a:t>1</a:t>
          </a:r>
          <a:r>
            <a:rPr lang="en-US" sz="3600" kern="1200"/>
            <a:t> = the volume of the acid</a:t>
          </a:r>
        </a:p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600" kern="1200"/>
            <a:t>M</a:t>
          </a:r>
          <a:r>
            <a:rPr lang="en-US" sz="3600" kern="1200" baseline="-25000"/>
            <a:t>2</a:t>
          </a:r>
          <a:r>
            <a:rPr lang="en-US" sz="3600" kern="1200"/>
            <a:t> = the molarity of the base</a:t>
          </a:r>
        </a:p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3600" kern="1200"/>
            <a:t>V</a:t>
          </a:r>
          <a:r>
            <a:rPr lang="en-US" sz="3600" kern="1200" baseline="-25000"/>
            <a:t>2</a:t>
          </a:r>
          <a:r>
            <a:rPr lang="en-US" sz="3600" kern="1200"/>
            <a:t> = the volume of the base</a:t>
          </a:r>
        </a:p>
      </dsp:txBody>
      <dsp:txXfrm>
        <a:off x="0" y="2205930"/>
        <a:ext cx="6900512" cy="3288600"/>
      </dsp:txXfrm>
    </dsp:sp>
    <dsp:sp modelId="{BCF14796-82BF-2D4E-9755-72B8D889EF33}">
      <dsp:nvSpPr>
        <dsp:cNvPr id="0" name=""/>
        <dsp:cNvSpPr/>
      </dsp:nvSpPr>
      <dsp:spPr>
        <a:xfrm>
          <a:off x="345025" y="1674570"/>
          <a:ext cx="4830358" cy="106272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576" tIns="0" rIns="182576" bIns="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/>
            <a:t>Where:</a:t>
          </a:r>
        </a:p>
      </dsp:txBody>
      <dsp:txXfrm>
        <a:off x="396903" y="1726448"/>
        <a:ext cx="4726602" cy="9589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D8D9E1-C5CF-AEB4-461D-621DE1723E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32B0712-8B73-7A61-6507-0E01525D70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357FE7-81F3-D092-1B94-E5AB90A1AC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9DECF-02D0-9A41-B84D-74E9F6613A09}" type="datetimeFigureOut">
              <a:rPr lang="en-US" smtClean="0"/>
              <a:t>3/7/23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FB8AF6-69DA-B7B3-4A9F-61290B5E72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39CA97-05E7-DF13-0DBF-46DFDC89E2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2DBEC-5A36-EA47-9B94-0F37929D63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50781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276CDA-04B8-224B-8EBE-DBA70F8DDA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007A0A0-C0E3-426D-FB02-3F7080A3ECE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8D704C-0896-7678-12E1-A3902FBA31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9DECF-02D0-9A41-B84D-74E9F6613A09}" type="datetimeFigureOut">
              <a:rPr lang="en-US" smtClean="0"/>
              <a:t>3/7/23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3D8574-D5A3-B421-DC2B-B2A77034C0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C0549A-4373-3AFA-7390-6AC45D9876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2DBEC-5A36-EA47-9B94-0F37929D63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7181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D358E7B-8746-B5F1-B8C2-2C798A2F8D0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2272040-0588-8EAE-DF5B-E11887CE76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5B2839-FC13-032D-2FF2-9AC310938A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9DECF-02D0-9A41-B84D-74E9F6613A09}" type="datetimeFigureOut">
              <a:rPr lang="en-US" smtClean="0"/>
              <a:t>3/7/23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80086A-296D-581C-74F5-80D2E1DFC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C1A8EB-B239-B216-7EE1-A620BFFA45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2DBEC-5A36-EA47-9B94-0F37929D63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3584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C92C81-7BC1-ECD6-8AB0-E21911D239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0CAC49-237E-E349-2B35-7E9EE9612C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3975E3-B84E-EAEC-C06B-79A9ADFF9B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9DECF-02D0-9A41-B84D-74E9F6613A09}" type="datetimeFigureOut">
              <a:rPr lang="en-US" smtClean="0"/>
              <a:t>3/7/23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63E490-3F67-632F-112C-C2805601B9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88C4DA-A95A-8814-3FA3-09DA295ACB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2DBEC-5A36-EA47-9B94-0F37929D63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5601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4C8B7-656B-2BEA-22EA-50E90B9F8A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24A29A-FF2B-578C-CF63-7624FDD6D9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5E5077-5555-2DD0-48AC-4C317C1F35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9DECF-02D0-9A41-B84D-74E9F6613A09}" type="datetimeFigureOut">
              <a:rPr lang="en-US" smtClean="0"/>
              <a:t>3/7/23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13B74D-689E-313A-AF5D-82A8DC2B28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850E42-BB14-CEDF-8671-820C33569C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2DBEC-5A36-EA47-9B94-0F37929D63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076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486C46-EB2D-41B5-69B9-6ECBCCC66B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2993FF-B18F-68BF-F079-9BBC3436A39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B93F6F-B877-90AB-12A3-9EA89EEABD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C9B8711-5DB0-1B14-8038-4ECAF9C8B7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9DECF-02D0-9A41-B84D-74E9F6613A09}" type="datetimeFigureOut">
              <a:rPr lang="en-US" smtClean="0"/>
              <a:t>3/7/23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69A5E8-E9F5-BC51-7440-1395BC3298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F31412-6665-8181-B5ED-9EB714B45F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2DBEC-5A36-EA47-9B94-0F37929D63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1394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A3D88E-E66A-1B6F-CD56-89713D1022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47CD39-7779-75CC-560E-85579C3961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B5CBFBB-633D-5DAC-B4F8-59E5C77036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A2387CE-D39B-BEB4-9835-B6E0710ADA5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7C612B0-36AC-8E22-52A7-A8DFA8114BE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7612AC5-30B7-ED07-BD3B-61828BB863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9DECF-02D0-9A41-B84D-74E9F6613A09}" type="datetimeFigureOut">
              <a:rPr lang="en-US" smtClean="0"/>
              <a:t>3/7/23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9856806-CE2F-DFC8-6DC9-9CAC793B68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78AA604-2D24-7473-0573-29E77B03CD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2DBEC-5A36-EA47-9B94-0F37929D63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4253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E63AF1-E866-790D-CEBD-B3E8185B73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9F8FB69-E036-5F28-D18E-15AE18BCC5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9DECF-02D0-9A41-B84D-74E9F6613A09}" type="datetimeFigureOut">
              <a:rPr lang="en-US" smtClean="0"/>
              <a:t>3/7/23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FBFF43D-B9A4-5104-5909-8F93958D0F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B17F3EF-4B1A-38B9-010C-9C6A1962A0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2DBEC-5A36-EA47-9B94-0F37929D63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7834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0074FA2-5CB1-7D04-F8EF-6A353E1B37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9DECF-02D0-9A41-B84D-74E9F6613A09}" type="datetimeFigureOut">
              <a:rPr lang="en-US" smtClean="0"/>
              <a:t>3/7/23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E014FDF-EA47-7C36-0D4E-FD41EC3324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66A5D9-A141-5415-A331-73E3C2B0CE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2DBEC-5A36-EA47-9B94-0F37929D63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9344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323FF1-4A76-1278-74E7-B0B5D3D1D5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CE210F-5921-8820-02C2-C8EECAC7FC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7E8ED23-D847-D33B-4150-68DF3078A8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FD343F-D5CA-E1CB-52C0-2B8E46A664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9DECF-02D0-9A41-B84D-74E9F6613A09}" type="datetimeFigureOut">
              <a:rPr lang="en-US" smtClean="0"/>
              <a:t>3/7/23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AEF32E-4BAC-3011-2BF0-A9DDBD333D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3677ED-2790-AD33-FECB-B631248C23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2DBEC-5A36-EA47-9B94-0F37929D63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45125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647-A01C-89E4-EFF1-8EEDE0E973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60BB494-22EA-A967-B7EC-1089EC96534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8ED1209-B45D-50AF-1E46-7B21747C5A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B8762BE-C627-B92E-DEE7-47FE7396A8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9DECF-02D0-9A41-B84D-74E9F6613A09}" type="datetimeFigureOut">
              <a:rPr lang="en-US" smtClean="0"/>
              <a:t>3/7/23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27E27C-5791-56B5-AABF-A64BDEF1C6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4A0D1A-2C12-1BA3-24CB-5E62F6EF88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2DBEC-5A36-EA47-9B94-0F37929D63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6689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379B5A1-0C55-ECF9-CDA8-0C19172F39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3C66D1-4190-89B7-BBDB-75CE6D5DED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B7DA20-9297-0E95-DB3C-28DAA269EAA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79DECF-02D0-9A41-B84D-74E9F6613A09}" type="datetimeFigureOut">
              <a:rPr lang="en-US" smtClean="0"/>
              <a:t>3/7/23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2A592D-72DC-38D2-591D-F54A514FB8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68B3F7-7F6F-8755-A1F2-FCE973B752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22DBEC-5A36-EA47-9B94-0F37929D63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863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0AE03F-A334-2943-5F9D-0B47643FAC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181475" y="566539"/>
            <a:ext cx="9144000" cy="2387600"/>
          </a:xfrm>
        </p:spPr>
        <p:txBody>
          <a:bodyPr/>
          <a:lstStyle/>
          <a:p>
            <a:r>
              <a:rPr lang="en-US" b="1" dirty="0"/>
              <a:t>Acids and Bases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2AC97FA-6C4F-4DE3-B72D-248F274D2FA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181475" y="3563937"/>
            <a:ext cx="9144000" cy="1655762"/>
          </a:xfrm>
        </p:spPr>
        <p:txBody>
          <a:bodyPr/>
          <a:lstStyle/>
          <a:p>
            <a:r>
              <a:rPr lang="en-US" dirty="0"/>
              <a:t>They’re a chemistry thing, too.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FCB5354F-DA8D-AFE6-DF04-792E5A7A44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1" y="772318"/>
            <a:ext cx="4595813" cy="4595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A8D61B1-24B1-838D-EA24-4B3E612E61CE}"/>
              </a:ext>
            </a:extLst>
          </p:cNvPr>
          <p:cNvSpPr txBox="1"/>
          <p:nvPr/>
        </p:nvSpPr>
        <p:spPr>
          <a:xfrm>
            <a:off x="838201" y="5368131"/>
            <a:ext cx="45958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These “scientists” are working with “acids” and ”bases” which definitely aren’t colored water made to look like something scientific.</a:t>
            </a:r>
          </a:p>
        </p:txBody>
      </p:sp>
    </p:spTree>
    <p:extLst>
      <p:ext uri="{BB962C8B-B14F-4D97-AF65-F5344CB8AC3E}">
        <p14:creationId xmlns:p14="http://schemas.microsoft.com/office/powerpoint/2010/main" val="18300652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CFB2FC-8EC3-B04D-EEE8-5D663BE8AA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43077"/>
            <a:ext cx="10515600" cy="1325563"/>
          </a:xfrm>
        </p:spPr>
        <p:txBody>
          <a:bodyPr/>
          <a:lstStyle/>
          <a:p>
            <a:r>
              <a:rPr lang="en-US" b="1" dirty="0"/>
              <a:t>Big term of the day: Autoionization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8F74397-18DE-501E-72AB-6994A61B5F5E}"/>
              </a:ext>
            </a:extLst>
          </p:cNvPr>
          <p:cNvSpPr txBox="1"/>
          <p:nvPr/>
        </p:nvSpPr>
        <p:spPr>
          <a:xfrm>
            <a:off x="1402080" y="2312480"/>
            <a:ext cx="9643872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It turns out that water, itself, can break apart to form H</a:t>
            </a:r>
            <a:r>
              <a:rPr lang="en-US" sz="2400" baseline="30000" dirty="0"/>
              <a:t>+</a:t>
            </a:r>
            <a:r>
              <a:rPr lang="en-US" sz="2400" dirty="0"/>
              <a:t> ions in a process known as “autoionization”:</a:t>
            </a:r>
          </a:p>
          <a:p>
            <a:endParaRPr lang="en-US" sz="2000" dirty="0"/>
          </a:p>
          <a:p>
            <a:pPr algn="ctr"/>
            <a:r>
              <a:rPr lang="en-US" sz="3600" b="1" dirty="0"/>
              <a:t>H</a:t>
            </a:r>
            <a:r>
              <a:rPr lang="en-US" sz="3600" b="1" baseline="-25000" dirty="0"/>
              <a:t>2</a:t>
            </a:r>
            <a:r>
              <a:rPr lang="en-US" sz="3600" b="1" dirty="0"/>
              <a:t>O ⇌ H</a:t>
            </a:r>
            <a:r>
              <a:rPr lang="en-US" sz="3600" b="1" baseline="30000" dirty="0"/>
              <a:t>+</a:t>
            </a:r>
            <a:r>
              <a:rPr lang="en-US" sz="3600" b="1" dirty="0"/>
              <a:t> + OH</a:t>
            </a:r>
            <a:r>
              <a:rPr lang="en-US" sz="3600" b="1" baseline="30000" dirty="0"/>
              <a:t>-</a:t>
            </a:r>
          </a:p>
          <a:p>
            <a:endParaRPr lang="en-US" sz="2000" dirty="0"/>
          </a:p>
          <a:p>
            <a:r>
              <a:rPr lang="en-US" sz="2400" dirty="0"/>
              <a:t>No matter what else is going on, as long as there is water present, there will also be some OH</a:t>
            </a:r>
            <a:r>
              <a:rPr lang="en-US" sz="2400" baseline="30000" dirty="0"/>
              <a:t>-</a:t>
            </a:r>
            <a:r>
              <a:rPr lang="en-US" sz="2400" dirty="0"/>
              <a:t> present, too.</a:t>
            </a:r>
          </a:p>
        </p:txBody>
      </p:sp>
    </p:spTree>
    <p:extLst>
      <p:ext uri="{BB962C8B-B14F-4D97-AF65-F5344CB8AC3E}">
        <p14:creationId xmlns:p14="http://schemas.microsoft.com/office/powerpoint/2010/main" val="41589737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2B99F0-BE6E-4847-AF58-009F7489F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How to find the concentration of OH</a:t>
            </a:r>
            <a:r>
              <a:rPr lang="en-US" b="1" baseline="30000" dirty="0"/>
              <a:t>-</a:t>
            </a:r>
            <a:endParaRPr lang="en-US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49EAA34-6139-17EC-03C5-60F5B76705A4}"/>
              </a:ext>
            </a:extLst>
          </p:cNvPr>
          <p:cNvSpPr txBox="1"/>
          <p:nvPr/>
        </p:nvSpPr>
        <p:spPr>
          <a:xfrm>
            <a:off x="1389888" y="1690688"/>
            <a:ext cx="9680448" cy="4124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Method 1:  Use the equation  K</a:t>
            </a:r>
            <a:r>
              <a:rPr lang="en-US" sz="2400" b="1" baseline="-25000" dirty="0"/>
              <a:t>w</a:t>
            </a:r>
            <a:r>
              <a:rPr lang="en-US" sz="2400" b="1" dirty="0"/>
              <a:t> = [H</a:t>
            </a:r>
            <a:r>
              <a:rPr lang="en-US" sz="2400" b="1" baseline="30000" dirty="0"/>
              <a:t>+</a:t>
            </a:r>
            <a:r>
              <a:rPr lang="en-US" sz="2400" b="1" dirty="0"/>
              <a:t>][OH</a:t>
            </a:r>
            <a:r>
              <a:rPr lang="en-US" sz="2400" b="1" baseline="30000" dirty="0"/>
              <a:t>-</a:t>
            </a:r>
            <a:r>
              <a:rPr lang="en-US" sz="2400" b="1" dirty="0"/>
              <a:t>]</a:t>
            </a:r>
          </a:p>
          <a:p>
            <a:endParaRPr lang="en-US" dirty="0"/>
          </a:p>
          <a:p>
            <a:r>
              <a:rPr lang="en-US" dirty="0"/>
              <a:t>Which seems complicated, until you find out that K</a:t>
            </a:r>
            <a:r>
              <a:rPr lang="en-US" baseline="-25000" dirty="0"/>
              <a:t>w</a:t>
            </a:r>
            <a:r>
              <a:rPr lang="en-US" dirty="0"/>
              <a:t> is just equal to 10</a:t>
            </a:r>
            <a:r>
              <a:rPr lang="en-US" baseline="30000" dirty="0"/>
              <a:t>-14</a:t>
            </a:r>
            <a:r>
              <a:rPr lang="en-US" dirty="0"/>
              <a:t>, which makes this equation:</a:t>
            </a:r>
          </a:p>
          <a:p>
            <a:endParaRPr lang="en-US" dirty="0"/>
          </a:p>
          <a:p>
            <a:pPr algn="ctr"/>
            <a:r>
              <a:rPr lang="en-US" sz="2400" dirty="0"/>
              <a:t>10</a:t>
            </a:r>
            <a:r>
              <a:rPr lang="en-US" sz="2400" baseline="30000" dirty="0"/>
              <a:t>-14</a:t>
            </a:r>
            <a:r>
              <a:rPr lang="en-US" sz="2400" dirty="0"/>
              <a:t> = [H</a:t>
            </a:r>
            <a:r>
              <a:rPr lang="en-US" sz="2400" baseline="30000" dirty="0"/>
              <a:t>+</a:t>
            </a:r>
            <a:r>
              <a:rPr lang="en-US" sz="2400" dirty="0"/>
              <a:t>][OH</a:t>
            </a:r>
            <a:r>
              <a:rPr lang="en-US" sz="2400" baseline="30000" dirty="0"/>
              <a:t>-</a:t>
            </a:r>
            <a:r>
              <a:rPr lang="en-US" sz="2400" dirty="0"/>
              <a:t>]</a:t>
            </a:r>
          </a:p>
          <a:p>
            <a:endParaRPr lang="en-US" dirty="0"/>
          </a:p>
          <a:p>
            <a:r>
              <a:rPr lang="en-US" dirty="0"/>
              <a:t>As a result, a NaOH solution with a concentration of 0.01 M will have an [H</a:t>
            </a:r>
            <a:r>
              <a:rPr lang="en-US" baseline="30000" dirty="0"/>
              <a:t>+</a:t>
            </a:r>
            <a:r>
              <a:rPr lang="en-US" dirty="0"/>
              <a:t>] concentration calculated like this:</a:t>
            </a:r>
          </a:p>
          <a:p>
            <a:endParaRPr lang="en-US" dirty="0"/>
          </a:p>
          <a:p>
            <a:pPr algn="ctr"/>
            <a:r>
              <a:rPr lang="en-US" sz="2400" dirty="0"/>
              <a:t>10</a:t>
            </a:r>
            <a:r>
              <a:rPr lang="en-US" sz="2400" baseline="30000" dirty="0"/>
              <a:t>-14</a:t>
            </a:r>
            <a:r>
              <a:rPr lang="en-US" sz="2400" dirty="0"/>
              <a:t> = [H</a:t>
            </a:r>
            <a:r>
              <a:rPr lang="en-US" sz="2400" baseline="30000" dirty="0"/>
              <a:t>+</a:t>
            </a:r>
            <a:r>
              <a:rPr lang="en-US" sz="2400" dirty="0"/>
              <a:t>][0.01 M]</a:t>
            </a:r>
          </a:p>
          <a:p>
            <a:pPr algn="ctr"/>
            <a:r>
              <a:rPr lang="en-US" sz="2400" dirty="0"/>
              <a:t>[H</a:t>
            </a:r>
            <a:r>
              <a:rPr lang="en-US" sz="2400" baseline="30000" dirty="0"/>
              <a:t>+</a:t>
            </a:r>
            <a:r>
              <a:rPr lang="en-US" sz="2400" dirty="0"/>
              <a:t>] = 10</a:t>
            </a:r>
            <a:r>
              <a:rPr lang="en-US" sz="2400" baseline="30000" dirty="0"/>
              <a:t>-12</a:t>
            </a:r>
          </a:p>
          <a:p>
            <a:pPr algn="ctr"/>
            <a:endParaRPr lang="en-US" sz="2400" baseline="30000" dirty="0"/>
          </a:p>
          <a:p>
            <a:pPr algn="ctr"/>
            <a:r>
              <a:rPr lang="en-US" sz="2400" dirty="0"/>
              <a:t>So pH will be –log(10</a:t>
            </a:r>
            <a:r>
              <a:rPr lang="en-US" sz="2400" baseline="30000" dirty="0"/>
              <a:t>-12</a:t>
            </a:r>
            <a:r>
              <a:rPr lang="en-US" sz="2400" dirty="0"/>
              <a:t>), or 12</a:t>
            </a:r>
          </a:p>
        </p:txBody>
      </p:sp>
    </p:spTree>
    <p:extLst>
      <p:ext uri="{BB962C8B-B14F-4D97-AF65-F5344CB8AC3E}">
        <p14:creationId xmlns:p14="http://schemas.microsoft.com/office/powerpoint/2010/main" val="29293421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056A58-15F4-673F-7BF5-B542E494CB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/>
              <a:t>How to find the concentration of OH</a:t>
            </a:r>
            <a:r>
              <a:rPr lang="en-US" sz="4000" b="1" baseline="30000" dirty="0"/>
              <a:t>-</a:t>
            </a:r>
            <a:r>
              <a:rPr lang="en-US" sz="4000" b="1" dirty="0"/>
              <a:t> (</a:t>
            </a:r>
            <a:r>
              <a:rPr lang="en-US" sz="4000" b="1" dirty="0" err="1"/>
              <a:t>pt</a:t>
            </a:r>
            <a:r>
              <a:rPr lang="en-US" sz="4000" b="1" dirty="0"/>
              <a:t> 2): pOH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B53ACEA-5D0A-2A32-73BE-8D09B2E370A0}"/>
              </a:ext>
            </a:extLst>
          </p:cNvPr>
          <p:cNvSpPr txBox="1"/>
          <p:nvPr/>
        </p:nvSpPr>
        <p:spPr>
          <a:xfrm>
            <a:off x="987552" y="1690688"/>
            <a:ext cx="10155936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pOH is the base equivalent of pH for acids, and is calculated in a similar way</a:t>
            </a:r>
          </a:p>
          <a:p>
            <a:endParaRPr lang="en-US" dirty="0"/>
          </a:p>
          <a:p>
            <a:pPr algn="ctr"/>
            <a:r>
              <a:rPr lang="en-US" sz="2800" b="1" dirty="0"/>
              <a:t>pOH = -log[OH</a:t>
            </a:r>
            <a:r>
              <a:rPr lang="en-US" sz="2800" b="1" baseline="30000" dirty="0"/>
              <a:t>-</a:t>
            </a:r>
            <a:r>
              <a:rPr lang="en-US" sz="2800" b="1" dirty="0"/>
              <a:t>]</a:t>
            </a:r>
          </a:p>
          <a:p>
            <a:endParaRPr lang="en-US" dirty="0"/>
          </a:p>
          <a:p>
            <a:r>
              <a:rPr lang="en-US" sz="2400" dirty="0"/>
              <a:t>So if you have a 10</a:t>
            </a:r>
            <a:r>
              <a:rPr lang="en-US" sz="2400" baseline="30000" dirty="0"/>
              <a:t>-4</a:t>
            </a:r>
            <a:r>
              <a:rPr lang="en-US" sz="2400" dirty="0"/>
              <a:t> M solution of NaOH, the pOH of this solution will be:</a:t>
            </a:r>
          </a:p>
          <a:p>
            <a:endParaRPr lang="en-US" dirty="0"/>
          </a:p>
          <a:p>
            <a:pPr algn="ctr"/>
            <a:r>
              <a:rPr lang="en-US" sz="2800" dirty="0"/>
              <a:t>pOH = -log (10</a:t>
            </a:r>
            <a:r>
              <a:rPr lang="en-US" sz="2800" baseline="30000" dirty="0"/>
              <a:t>-4</a:t>
            </a:r>
            <a:r>
              <a:rPr lang="en-US" sz="2800" dirty="0"/>
              <a:t>) = 4</a:t>
            </a:r>
          </a:p>
          <a:p>
            <a:endParaRPr lang="en-US" dirty="0"/>
          </a:p>
          <a:p>
            <a:r>
              <a:rPr lang="en-US" sz="2400" dirty="0"/>
              <a:t>To convert this to pH, use the equation:</a:t>
            </a:r>
          </a:p>
          <a:p>
            <a:endParaRPr lang="en-US" dirty="0"/>
          </a:p>
          <a:p>
            <a:pPr algn="ctr"/>
            <a:r>
              <a:rPr lang="en-US" sz="2800" b="1" dirty="0"/>
              <a:t>pH + pOH = 14</a:t>
            </a:r>
          </a:p>
          <a:p>
            <a:endParaRPr lang="en-US" dirty="0"/>
          </a:p>
          <a:p>
            <a:r>
              <a:rPr lang="en-US" sz="2000" dirty="0"/>
              <a:t>In our example, pH + 4 = 14, so pH = 10.</a:t>
            </a:r>
          </a:p>
        </p:txBody>
      </p:sp>
    </p:spTree>
    <p:extLst>
      <p:ext uri="{BB962C8B-B14F-4D97-AF65-F5344CB8AC3E}">
        <p14:creationId xmlns:p14="http://schemas.microsoft.com/office/powerpoint/2010/main" val="22933499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56E9B3E6-E277-4D68-BA48-9CB43FFBD6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E1C45F0-260A-458C-96ED-C1F6D21512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" y="1216597"/>
            <a:ext cx="731521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6604B49-AD5C-4590-B051-06C8222ECD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743ECCAF-29C5-4537-947C-7EA1292463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ED49787B-8DE6-4467-AD0A-8DECC6E0C2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D5B0017B-2ECA-49AF-B397-DC140825DF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79" y="613954"/>
            <a:ext cx="10907487" cy="189411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D9E3EB5-679B-D856-A424-73E025971D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631" y="809898"/>
            <a:ext cx="10173010" cy="1554480"/>
          </a:xfrm>
        </p:spPr>
        <p:txBody>
          <a:bodyPr anchor="ctr">
            <a:normAutofit/>
          </a:bodyPr>
          <a:lstStyle/>
          <a:p>
            <a:r>
              <a:rPr lang="en-US" sz="4800" b="1"/>
              <a:t>Sample problems: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6CF1BAF6-AD41-4082-B212-8A1F9A2E87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38200" y="6485313"/>
            <a:ext cx="10515600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" name="Content Placeholder 2">
            <a:extLst>
              <a:ext uri="{FF2B5EF4-FFF2-40B4-BE49-F238E27FC236}">
                <a16:creationId xmlns:a16="http://schemas.microsoft.com/office/drawing/2014/main" id="{243C4B27-CC1E-2B2F-9E3F-CE3910D6DFE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40786213"/>
              </p:ext>
            </p:extLst>
          </p:nvPr>
        </p:nvGraphicFramePr>
        <p:xfrm>
          <a:off x="904602" y="3017519"/>
          <a:ext cx="10378440" cy="32099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553255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88E685-7346-BB9B-1052-09E337DFD6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Other definitions of acids and bases</a:t>
            </a:r>
            <a:r>
              <a:rPr lang="en-US" b="1" dirty="0">
                <a:sym typeface="Wingdings" pitchFamily="2" charset="2"/>
              </a:rPr>
              <a:t> (for my friends in honors chemistry):</a:t>
            </a:r>
            <a:endParaRPr lang="en-US" b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DE0C29B-4882-6361-25AB-65A3EB792DB6}"/>
              </a:ext>
            </a:extLst>
          </p:cNvPr>
          <p:cNvSpPr txBox="1"/>
          <p:nvPr/>
        </p:nvSpPr>
        <p:spPr>
          <a:xfrm>
            <a:off x="1170432" y="1828800"/>
            <a:ext cx="10290048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 err="1"/>
              <a:t>Brønsted</a:t>
            </a:r>
            <a:r>
              <a:rPr lang="en-US" sz="2400" b="1" u="sng" dirty="0"/>
              <a:t>-Lowry definition: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An acid is something that give H</a:t>
            </a:r>
            <a:r>
              <a:rPr lang="en-US" sz="2400" baseline="30000" dirty="0"/>
              <a:t>+</a:t>
            </a:r>
            <a:r>
              <a:rPr lang="en-US" sz="2400" dirty="0"/>
              <a:t> ions to other compounds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 base is something that take H</a:t>
            </a:r>
            <a:r>
              <a:rPr lang="en-US" sz="2400" baseline="30000" dirty="0"/>
              <a:t>+</a:t>
            </a:r>
            <a:r>
              <a:rPr lang="en-US" sz="2400" dirty="0"/>
              <a:t> ions from other compounds</a:t>
            </a:r>
          </a:p>
          <a:p>
            <a:endParaRPr lang="en-US" dirty="0"/>
          </a:p>
          <a:p>
            <a:pPr algn="ctr"/>
            <a:r>
              <a:rPr lang="en-US" sz="3200" dirty="0"/>
              <a:t>HBr + H</a:t>
            </a:r>
            <a:r>
              <a:rPr lang="en-US" sz="3200" baseline="-25000" dirty="0"/>
              <a:t>2</a:t>
            </a:r>
            <a:r>
              <a:rPr lang="en-US" sz="3200" dirty="0"/>
              <a:t>O </a:t>
            </a:r>
            <a:r>
              <a:rPr lang="en-US" sz="3200" dirty="0">
                <a:sym typeface="Wingdings" pitchFamily="2" charset="2"/>
              </a:rPr>
              <a:t> H</a:t>
            </a:r>
            <a:r>
              <a:rPr lang="en-US" sz="3200" baseline="-25000" dirty="0">
                <a:sym typeface="Wingdings" pitchFamily="2" charset="2"/>
              </a:rPr>
              <a:t>3</a:t>
            </a:r>
            <a:r>
              <a:rPr lang="en-US" sz="3200" dirty="0">
                <a:sym typeface="Wingdings" pitchFamily="2" charset="2"/>
              </a:rPr>
              <a:t>O</a:t>
            </a:r>
            <a:r>
              <a:rPr lang="en-US" sz="3200" baseline="30000" dirty="0">
                <a:sym typeface="Wingdings" pitchFamily="2" charset="2"/>
              </a:rPr>
              <a:t>+</a:t>
            </a:r>
            <a:r>
              <a:rPr lang="en-US" sz="3200" dirty="0">
                <a:sym typeface="Wingdings" pitchFamily="2" charset="2"/>
              </a:rPr>
              <a:t> + Br</a:t>
            </a:r>
            <a:r>
              <a:rPr lang="en-US" sz="3200" baseline="30000" dirty="0">
                <a:sym typeface="Wingdings" pitchFamily="2" charset="2"/>
              </a:rPr>
              <a:t>-</a:t>
            </a:r>
            <a:endParaRPr lang="en-US" sz="3200" dirty="0">
              <a:sym typeface="Wingdings" pitchFamily="2" charset="2"/>
            </a:endParaRPr>
          </a:p>
          <a:p>
            <a:endParaRPr lang="en-US" dirty="0">
              <a:sym typeface="Wingdings" pitchFamily="2" charset="2"/>
            </a:endParaRPr>
          </a:p>
          <a:p>
            <a:r>
              <a:rPr lang="en-US" sz="2400" dirty="0">
                <a:sym typeface="Wingdings" pitchFamily="2" charset="2"/>
              </a:rPr>
              <a:t>In this equation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ym typeface="Wingdings" pitchFamily="2" charset="2"/>
              </a:rPr>
              <a:t>HBr is the acid (it gives </a:t>
            </a:r>
            <a:r>
              <a:rPr lang="en-US" sz="2400" dirty="0"/>
              <a:t>H</a:t>
            </a:r>
            <a:r>
              <a:rPr lang="en-US" sz="2400" baseline="30000" dirty="0"/>
              <a:t>+</a:t>
            </a:r>
            <a:r>
              <a:rPr lang="en-US" sz="2400" dirty="0"/>
              <a:t> to water) and H</a:t>
            </a:r>
            <a:r>
              <a:rPr lang="en-US" sz="2400" baseline="-25000" dirty="0"/>
              <a:t>2</a:t>
            </a:r>
            <a:r>
              <a:rPr lang="en-US" sz="2400" dirty="0"/>
              <a:t>O is the base (it takes the H</a:t>
            </a:r>
            <a:r>
              <a:rPr lang="en-US" sz="2400" baseline="30000" dirty="0"/>
              <a:t>+</a:t>
            </a:r>
            <a:r>
              <a:rPr lang="en-US" sz="2400" dirty="0"/>
              <a:t> from water)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ym typeface="Wingdings" pitchFamily="2" charset="2"/>
              </a:rPr>
              <a:t>H</a:t>
            </a:r>
            <a:r>
              <a:rPr lang="en-US" sz="2400" baseline="-25000" dirty="0">
                <a:sym typeface="Wingdings" pitchFamily="2" charset="2"/>
              </a:rPr>
              <a:t>3</a:t>
            </a:r>
            <a:r>
              <a:rPr lang="en-US" sz="2400" dirty="0">
                <a:sym typeface="Wingdings" pitchFamily="2" charset="2"/>
              </a:rPr>
              <a:t>O</a:t>
            </a:r>
            <a:r>
              <a:rPr lang="en-US" sz="2400" baseline="30000" dirty="0">
                <a:sym typeface="Wingdings" pitchFamily="2" charset="2"/>
              </a:rPr>
              <a:t>+</a:t>
            </a:r>
            <a:r>
              <a:rPr lang="en-US" sz="2400" dirty="0">
                <a:sym typeface="Wingdings" pitchFamily="2" charset="2"/>
              </a:rPr>
              <a:t> is the conjugate acid of HBr (it can give </a:t>
            </a:r>
            <a:r>
              <a:rPr lang="en-US" sz="2400" dirty="0"/>
              <a:t>H</a:t>
            </a:r>
            <a:r>
              <a:rPr lang="en-US" sz="2400" baseline="30000" dirty="0"/>
              <a:t>+</a:t>
            </a:r>
            <a:r>
              <a:rPr lang="en-US" sz="2400" dirty="0"/>
              <a:t> to Br</a:t>
            </a:r>
            <a:r>
              <a:rPr lang="en-US" sz="2400" baseline="30000" dirty="0"/>
              <a:t>-</a:t>
            </a:r>
            <a:r>
              <a:rPr lang="en-US" sz="2400" dirty="0"/>
              <a:t>) and Br</a:t>
            </a:r>
            <a:r>
              <a:rPr lang="en-US" sz="2400" baseline="30000" dirty="0"/>
              <a:t>- </a:t>
            </a:r>
            <a:r>
              <a:rPr lang="en-US" sz="2400" dirty="0"/>
              <a:t>is the conjugate base of HBr (it can take H</a:t>
            </a:r>
            <a:r>
              <a:rPr lang="en-US" sz="2400" baseline="30000" dirty="0"/>
              <a:t>+ </a:t>
            </a:r>
            <a:r>
              <a:rPr lang="en-US" sz="2400" dirty="0"/>
              <a:t>from </a:t>
            </a:r>
            <a:r>
              <a:rPr lang="en-US" sz="2400" dirty="0">
                <a:sym typeface="Wingdings" pitchFamily="2" charset="2"/>
              </a:rPr>
              <a:t>H</a:t>
            </a:r>
            <a:r>
              <a:rPr lang="en-US" sz="2400" baseline="-25000" dirty="0">
                <a:sym typeface="Wingdings" pitchFamily="2" charset="2"/>
              </a:rPr>
              <a:t>3</a:t>
            </a:r>
            <a:r>
              <a:rPr lang="en-US" sz="2400" dirty="0">
                <a:sym typeface="Wingdings" pitchFamily="2" charset="2"/>
              </a:rPr>
              <a:t>O</a:t>
            </a:r>
            <a:r>
              <a:rPr lang="en-US" sz="2400" baseline="30000" dirty="0">
                <a:sym typeface="Wingdings" pitchFamily="2" charset="2"/>
              </a:rPr>
              <a:t>+</a:t>
            </a:r>
            <a:r>
              <a:rPr lang="en-US" sz="2400" dirty="0">
                <a:sym typeface="Wingdings" pitchFamily="2" charset="2"/>
              </a:rPr>
              <a:t>)</a:t>
            </a:r>
            <a:endParaRPr lang="en-US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87164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627C55-C749-5223-02A7-F0593AEE2D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Other definitions of acids and bases (also for honors classes):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B707200-15E9-E97D-D807-AE990419197F}"/>
              </a:ext>
            </a:extLst>
          </p:cNvPr>
          <p:cNvSpPr txBox="1"/>
          <p:nvPr/>
        </p:nvSpPr>
        <p:spPr>
          <a:xfrm>
            <a:off x="990600" y="1951672"/>
            <a:ext cx="10363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Lewis acids and bases: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Lewis acids accept electron pairs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Lewis bases donate electron pairs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  <p:pic>
        <p:nvPicPr>
          <p:cNvPr id="8194" name="Picture 2">
            <a:extLst>
              <a:ext uri="{FF2B5EF4-FFF2-40B4-BE49-F238E27FC236}">
                <a16:creationId xmlns:a16="http://schemas.microsoft.com/office/drawing/2014/main" id="{71F6C1A8-EA7E-471F-C872-B2B7F69A43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4912" y="1951672"/>
            <a:ext cx="4925568" cy="1378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>
            <a:extLst>
              <a:ext uri="{FF2B5EF4-FFF2-40B4-BE49-F238E27FC236}">
                <a16:creationId xmlns:a16="http://schemas.microsoft.com/office/drawing/2014/main" id="{9B791D6E-DF09-CA5A-0BEC-4437780D00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6072" y="3890664"/>
            <a:ext cx="4820920" cy="1706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98319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A83C5E-A7DA-CEE8-CE38-95EB65B224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How do we find the concentration of acids and bases in the lab?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6B4E120-54B1-BAB7-6745-B2A888C0A6D1}"/>
              </a:ext>
            </a:extLst>
          </p:cNvPr>
          <p:cNvSpPr txBox="1"/>
          <p:nvPr/>
        </p:nvSpPr>
        <p:spPr>
          <a:xfrm>
            <a:off x="1280160" y="2011680"/>
            <a:ext cx="633984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Titration</a:t>
            </a:r>
            <a:r>
              <a:rPr lang="en-US" sz="2800" dirty="0"/>
              <a:t> is when you use the neutralization reaction between an acid and base to figure out how much acid/base is present.</a:t>
            </a:r>
          </a:p>
          <a:p>
            <a:endParaRPr lang="en-US" sz="2800" dirty="0"/>
          </a:p>
          <a:p>
            <a:r>
              <a:rPr lang="en-US" sz="2800" dirty="0"/>
              <a:t>To do a titration, you need to know either the concentration of the acid or base in order to find the concentration of the other (more about this later).</a:t>
            </a:r>
          </a:p>
        </p:txBody>
      </p:sp>
      <p:pic>
        <p:nvPicPr>
          <p:cNvPr id="9218" name="Picture 2" descr="Chemistry - titrations - University of Birmingham">
            <a:extLst>
              <a:ext uri="{FF2B5EF4-FFF2-40B4-BE49-F238E27FC236}">
                <a16:creationId xmlns:a16="http://schemas.microsoft.com/office/drawing/2014/main" id="{05270263-D9EE-DFE9-5102-CE84857859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4500" y="2332672"/>
            <a:ext cx="3816667" cy="2537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8058AC6-B8CE-C5E2-06C9-4274438779C1}"/>
              </a:ext>
            </a:extLst>
          </p:cNvPr>
          <p:cNvSpPr txBox="1"/>
          <p:nvPr/>
        </p:nvSpPr>
        <p:spPr>
          <a:xfrm>
            <a:off x="7912322" y="4870068"/>
            <a:ext cx="36210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This is what a titration would look like if the scientists doing it were invisible.</a:t>
            </a:r>
          </a:p>
        </p:txBody>
      </p:sp>
    </p:spTree>
    <p:extLst>
      <p:ext uri="{BB962C8B-B14F-4D97-AF65-F5344CB8AC3E}">
        <p14:creationId xmlns:p14="http://schemas.microsoft.com/office/powerpoint/2010/main" val="4134549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DC1288-ACDC-EC4E-428A-D05B403DEA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How it works: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44883D2-7954-9FD1-D3A0-E0EBA5E271EC}"/>
              </a:ext>
            </a:extLst>
          </p:cNvPr>
          <p:cNvSpPr txBox="1"/>
          <p:nvPr/>
        </p:nvSpPr>
        <p:spPr>
          <a:xfrm>
            <a:off x="1146048" y="1572768"/>
            <a:ext cx="9863328" cy="120032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dirty="0"/>
              <a:t>Imagine you’ve got a solution that contains an unknown concentration of acid molecules.  In the picture below, I’ll represent each acid molecule by the letter A.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F79F9C2-2AF9-976C-16B2-5113F0A14CCF}"/>
              </a:ext>
            </a:extLst>
          </p:cNvPr>
          <p:cNvSpPr/>
          <p:nvPr/>
        </p:nvSpPr>
        <p:spPr>
          <a:xfrm>
            <a:off x="4413504" y="3429000"/>
            <a:ext cx="2840736" cy="252374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383D2CB-E5F5-5441-4464-671DEF81C08A}"/>
              </a:ext>
            </a:extLst>
          </p:cNvPr>
          <p:cNvSpPr txBox="1"/>
          <p:nvPr/>
        </p:nvSpPr>
        <p:spPr>
          <a:xfrm>
            <a:off x="4687824" y="3675209"/>
            <a:ext cx="229209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           </a:t>
            </a:r>
          </a:p>
          <a:p>
            <a:r>
              <a:rPr lang="en-US" dirty="0"/>
              <a:t>                       A</a:t>
            </a:r>
          </a:p>
          <a:p>
            <a:r>
              <a:rPr lang="en-US" dirty="0"/>
              <a:t>      A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A             A   </a:t>
            </a:r>
          </a:p>
          <a:p>
            <a:r>
              <a:rPr lang="en-US" dirty="0"/>
              <a:t>                                    A</a:t>
            </a:r>
          </a:p>
        </p:txBody>
      </p:sp>
    </p:spTree>
    <p:extLst>
      <p:ext uri="{BB962C8B-B14F-4D97-AF65-F5344CB8AC3E}">
        <p14:creationId xmlns:p14="http://schemas.microsoft.com/office/powerpoint/2010/main" val="10425664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2E288C-8F06-7EF5-A052-6BC4A26319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More titration stuff: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EFABBEA-0015-5540-221F-7AC37614A685}"/>
              </a:ext>
            </a:extLst>
          </p:cNvPr>
          <p:cNvSpPr txBox="1"/>
          <p:nvPr/>
        </p:nvSpPr>
        <p:spPr>
          <a:xfrm>
            <a:off x="1024128" y="1563624"/>
            <a:ext cx="9936480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When we add a base to this acid, the acid and base will neutralize each other to become a neutral solution with a pH of 7.</a:t>
            </a:r>
          </a:p>
          <a:p>
            <a:endParaRPr lang="en-US" sz="2000" dirty="0"/>
          </a:p>
          <a:p>
            <a:pPr algn="ctr"/>
            <a:r>
              <a:rPr lang="en-US" sz="3200" b="1" dirty="0"/>
              <a:t>A + B </a:t>
            </a:r>
            <a:r>
              <a:rPr lang="en-US" sz="3200" b="1" dirty="0">
                <a:sym typeface="Wingdings" pitchFamily="2" charset="2"/>
              </a:rPr>
              <a:t> neutral water</a:t>
            </a:r>
          </a:p>
          <a:p>
            <a:endParaRPr lang="en-US" sz="2400" dirty="0"/>
          </a:p>
          <a:p>
            <a:r>
              <a:rPr lang="en-US" sz="2400" dirty="0"/>
              <a:t>The solution will start acidic, with a pH &lt; 7, but as the acid molecules are neutralized, the pH will increase.  When all of the acid molecules are neutralized, the pH will equal 7.</a:t>
            </a:r>
          </a:p>
          <a:p>
            <a:endParaRPr lang="en-US" sz="2400" dirty="0"/>
          </a:p>
          <a:p>
            <a:r>
              <a:rPr lang="en-US" sz="2400" dirty="0"/>
              <a:t>By putting an indicator into the solution, we can tell the instant that this happens.</a:t>
            </a:r>
          </a:p>
        </p:txBody>
      </p:sp>
    </p:spTree>
    <p:extLst>
      <p:ext uri="{BB962C8B-B14F-4D97-AF65-F5344CB8AC3E}">
        <p14:creationId xmlns:p14="http://schemas.microsoft.com/office/powerpoint/2010/main" val="659760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C420A4-A6B2-F2B7-9241-CF7E84CFF1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How titrations work (continued):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10BA6FE-538E-BA29-83E6-3E9915CEBC34}"/>
              </a:ext>
            </a:extLst>
          </p:cNvPr>
          <p:cNvSpPr/>
          <p:nvPr/>
        </p:nvSpPr>
        <p:spPr>
          <a:xfrm>
            <a:off x="1146048" y="2502408"/>
            <a:ext cx="2840736" cy="252374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E241D39-189E-651C-0556-72A9DFF02238}"/>
              </a:ext>
            </a:extLst>
          </p:cNvPr>
          <p:cNvSpPr txBox="1"/>
          <p:nvPr/>
        </p:nvSpPr>
        <p:spPr>
          <a:xfrm>
            <a:off x="1420368" y="2748617"/>
            <a:ext cx="229209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           </a:t>
            </a:r>
          </a:p>
          <a:p>
            <a:r>
              <a:rPr lang="en-US" dirty="0"/>
              <a:t>                       A</a:t>
            </a:r>
          </a:p>
          <a:p>
            <a:r>
              <a:rPr lang="en-US" dirty="0"/>
              <a:t>      A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A             A   </a:t>
            </a:r>
          </a:p>
          <a:p>
            <a:r>
              <a:rPr lang="en-US" dirty="0"/>
              <a:t>                                    A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ED9F457-31D7-2E7F-D85D-F4D35A64F255}"/>
              </a:ext>
            </a:extLst>
          </p:cNvPr>
          <p:cNvSpPr txBox="1"/>
          <p:nvPr/>
        </p:nvSpPr>
        <p:spPr>
          <a:xfrm>
            <a:off x="4718304" y="2340864"/>
            <a:ext cx="663549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After I put 6 base molecules into the solution, it will be completely neutralized.  </a:t>
            </a:r>
          </a:p>
          <a:p>
            <a:endParaRPr lang="en-US" sz="2400" dirty="0"/>
          </a:p>
          <a:p>
            <a:r>
              <a:rPr lang="en-US" sz="2400" dirty="0"/>
              <a:t>Because I know how many base molecules I placed into the solution to cause it to be neutralized, I can calculate the original concentration of the solution using the equation on the next page.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A5E75DE-24B8-B353-A8C2-C98E1BA2B2FE}"/>
              </a:ext>
            </a:extLst>
          </p:cNvPr>
          <p:cNvSpPr txBox="1"/>
          <p:nvPr/>
        </p:nvSpPr>
        <p:spPr>
          <a:xfrm>
            <a:off x="1304544" y="2645664"/>
            <a:ext cx="240792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B	</a:t>
            </a:r>
          </a:p>
          <a:p>
            <a:r>
              <a:rPr lang="en-US" dirty="0"/>
              <a:t>	      B</a:t>
            </a:r>
          </a:p>
          <a:p>
            <a:r>
              <a:rPr lang="en-US" dirty="0"/>
              <a:t>        B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  B	B</a:t>
            </a:r>
          </a:p>
          <a:p>
            <a:r>
              <a:rPr lang="en-US" dirty="0"/>
              <a:t>		   B</a:t>
            </a:r>
          </a:p>
        </p:txBody>
      </p:sp>
    </p:spTree>
    <p:extLst>
      <p:ext uri="{BB962C8B-B14F-4D97-AF65-F5344CB8AC3E}">
        <p14:creationId xmlns:p14="http://schemas.microsoft.com/office/powerpoint/2010/main" val="25024097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105BC3-8E6A-330F-8956-094D3913B8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4579" y="629266"/>
            <a:ext cx="6422849" cy="1676603"/>
          </a:xfrm>
        </p:spPr>
        <p:txBody>
          <a:bodyPr>
            <a:normAutofit/>
          </a:bodyPr>
          <a:lstStyle/>
          <a:p>
            <a:r>
              <a:rPr lang="en-US" b="1"/>
              <a:t>How do we define acids and bases?</a:t>
            </a:r>
            <a:endParaRPr lang="en-US" b="1" dirty="0"/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8E20FA99-AAAC-4AF3-9FAE-707420324F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36008" cy="6858000"/>
          </a:xfrm>
          <a:prstGeom prst="rect">
            <a:avLst/>
          </a:prstGeom>
          <a:solidFill>
            <a:srgbClr val="6F42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3" name="Rounded Rectangle 9">
            <a:extLst>
              <a:ext uri="{FF2B5EF4-FFF2-40B4-BE49-F238E27FC236}">
                <a16:creationId xmlns:a16="http://schemas.microsoft.com/office/drawing/2014/main" id="{9573BE85-6043-4C3A-A7DD-483A0A5FB7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4632" y="559407"/>
            <a:ext cx="3666744" cy="5739187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C1C655BE-7B5B-7FFB-C03B-09D5FA3EC8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61364" y="1872360"/>
            <a:ext cx="3113280" cy="3113280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C65B1E-1C7F-B516-90C9-EB94CC085B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14581" y="2438400"/>
            <a:ext cx="6422848" cy="378541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/>
              <a:t>Our first definition (and the only one that I’ll make you learn if you’re in general chemistry) is the Arrhenius definition: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b="1" dirty="0"/>
              <a:t>Arrhenius acids give off H</a:t>
            </a:r>
            <a:r>
              <a:rPr lang="en-US" sz="2000" b="1" baseline="30000" dirty="0"/>
              <a:t>+ </a:t>
            </a:r>
            <a:r>
              <a:rPr lang="en-US" sz="2000" b="1" dirty="0"/>
              <a:t>ions in water</a:t>
            </a:r>
          </a:p>
          <a:p>
            <a:r>
              <a:rPr lang="en-US" sz="2000" dirty="0"/>
              <a:t>Their formulas always start with “H”, as in HBr or HNO</a:t>
            </a:r>
            <a:r>
              <a:rPr lang="en-US" sz="2000" baseline="-25000" dirty="0"/>
              <a:t>3</a:t>
            </a:r>
            <a:endParaRPr lang="en-US" sz="2000" dirty="0"/>
          </a:p>
          <a:p>
            <a:endParaRPr lang="en-US" sz="2000" b="1" dirty="0"/>
          </a:p>
          <a:p>
            <a:pPr marL="0" indent="0">
              <a:buNone/>
            </a:pPr>
            <a:r>
              <a:rPr lang="en-US" sz="2000" b="1" dirty="0"/>
              <a:t>Arrhenius bases give off OH</a:t>
            </a:r>
            <a:r>
              <a:rPr lang="en-US" sz="2000" b="1" baseline="30000" dirty="0"/>
              <a:t>-</a:t>
            </a:r>
            <a:r>
              <a:rPr lang="en-US" sz="2000" b="1" dirty="0"/>
              <a:t> ions in water</a:t>
            </a:r>
          </a:p>
          <a:p>
            <a:r>
              <a:rPr lang="en-US" sz="2000" dirty="0"/>
              <a:t>Their formulas always end with ”OH”, as in NaOH or Mg(OH)</a:t>
            </a:r>
            <a:r>
              <a:rPr lang="en-US" sz="2000" baseline="-25000" dirty="0"/>
              <a:t>2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8176442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2E442304-DDBD-4F7B-8017-36BCC863FB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B113893-17F8-7CD7-6292-A74CB23163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000" y="640823"/>
            <a:ext cx="3418659" cy="558314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54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The equation:</a:t>
            </a:r>
          </a:p>
        </p:txBody>
      </p:sp>
      <p:sp>
        <p:nvSpPr>
          <p:cNvPr id="12" name="sketch line">
            <a:extLst>
              <a:ext uri="{FF2B5EF4-FFF2-40B4-BE49-F238E27FC236}">
                <a16:creationId xmlns:a16="http://schemas.microsoft.com/office/drawing/2014/main" id="{5E107275-3853-46FD-A241-DE4355A426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627450" y="3462719"/>
            <a:ext cx="5410200" cy="18288"/>
          </a:xfrm>
          <a:custGeom>
            <a:avLst/>
            <a:gdLst>
              <a:gd name="connsiteX0" fmla="*/ 0 w 5410200"/>
              <a:gd name="connsiteY0" fmla="*/ 0 h 18288"/>
              <a:gd name="connsiteX1" fmla="*/ 568071 w 5410200"/>
              <a:gd name="connsiteY1" fmla="*/ 0 h 18288"/>
              <a:gd name="connsiteX2" fmla="*/ 1298448 w 5410200"/>
              <a:gd name="connsiteY2" fmla="*/ 0 h 18288"/>
              <a:gd name="connsiteX3" fmla="*/ 1920621 w 5410200"/>
              <a:gd name="connsiteY3" fmla="*/ 0 h 18288"/>
              <a:gd name="connsiteX4" fmla="*/ 2488692 w 5410200"/>
              <a:gd name="connsiteY4" fmla="*/ 0 h 18288"/>
              <a:gd name="connsiteX5" fmla="*/ 3219069 w 5410200"/>
              <a:gd name="connsiteY5" fmla="*/ 0 h 18288"/>
              <a:gd name="connsiteX6" fmla="*/ 3895344 w 5410200"/>
              <a:gd name="connsiteY6" fmla="*/ 0 h 18288"/>
              <a:gd name="connsiteX7" fmla="*/ 4571619 w 5410200"/>
              <a:gd name="connsiteY7" fmla="*/ 0 h 18288"/>
              <a:gd name="connsiteX8" fmla="*/ 5410200 w 5410200"/>
              <a:gd name="connsiteY8" fmla="*/ 0 h 18288"/>
              <a:gd name="connsiteX9" fmla="*/ 5410200 w 5410200"/>
              <a:gd name="connsiteY9" fmla="*/ 18288 h 18288"/>
              <a:gd name="connsiteX10" fmla="*/ 4842129 w 5410200"/>
              <a:gd name="connsiteY10" fmla="*/ 18288 h 18288"/>
              <a:gd name="connsiteX11" fmla="*/ 4328160 w 5410200"/>
              <a:gd name="connsiteY11" fmla="*/ 18288 h 18288"/>
              <a:gd name="connsiteX12" fmla="*/ 3597783 w 5410200"/>
              <a:gd name="connsiteY12" fmla="*/ 18288 h 18288"/>
              <a:gd name="connsiteX13" fmla="*/ 3029712 w 5410200"/>
              <a:gd name="connsiteY13" fmla="*/ 18288 h 18288"/>
              <a:gd name="connsiteX14" fmla="*/ 2299335 w 5410200"/>
              <a:gd name="connsiteY14" fmla="*/ 18288 h 18288"/>
              <a:gd name="connsiteX15" fmla="*/ 1514856 w 5410200"/>
              <a:gd name="connsiteY15" fmla="*/ 18288 h 18288"/>
              <a:gd name="connsiteX16" fmla="*/ 892683 w 5410200"/>
              <a:gd name="connsiteY16" fmla="*/ 18288 h 18288"/>
              <a:gd name="connsiteX17" fmla="*/ 0 w 5410200"/>
              <a:gd name="connsiteY17" fmla="*/ 18288 h 18288"/>
              <a:gd name="connsiteX18" fmla="*/ 0 w 5410200"/>
              <a:gd name="connsiteY18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410200" h="18288" fill="none" extrusionOk="0">
                <a:moveTo>
                  <a:pt x="0" y="0"/>
                </a:moveTo>
                <a:cubicBezTo>
                  <a:pt x="163050" y="-18707"/>
                  <a:pt x="319321" y="-16364"/>
                  <a:pt x="568071" y="0"/>
                </a:cubicBezTo>
                <a:cubicBezTo>
                  <a:pt x="816821" y="16364"/>
                  <a:pt x="1013224" y="-7268"/>
                  <a:pt x="1298448" y="0"/>
                </a:cubicBezTo>
                <a:cubicBezTo>
                  <a:pt x="1583672" y="7268"/>
                  <a:pt x="1631711" y="-3367"/>
                  <a:pt x="1920621" y="0"/>
                </a:cubicBezTo>
                <a:cubicBezTo>
                  <a:pt x="2209531" y="3367"/>
                  <a:pt x="2364420" y="-19184"/>
                  <a:pt x="2488692" y="0"/>
                </a:cubicBezTo>
                <a:cubicBezTo>
                  <a:pt x="2612964" y="19184"/>
                  <a:pt x="3023298" y="-34627"/>
                  <a:pt x="3219069" y="0"/>
                </a:cubicBezTo>
                <a:cubicBezTo>
                  <a:pt x="3414840" y="34627"/>
                  <a:pt x="3656810" y="24043"/>
                  <a:pt x="3895344" y="0"/>
                </a:cubicBezTo>
                <a:cubicBezTo>
                  <a:pt x="4133879" y="-24043"/>
                  <a:pt x="4393984" y="-19577"/>
                  <a:pt x="4571619" y="0"/>
                </a:cubicBezTo>
                <a:cubicBezTo>
                  <a:pt x="4749255" y="19577"/>
                  <a:pt x="5179928" y="-6281"/>
                  <a:pt x="5410200" y="0"/>
                </a:cubicBezTo>
                <a:cubicBezTo>
                  <a:pt x="5410730" y="6954"/>
                  <a:pt x="5410934" y="12839"/>
                  <a:pt x="5410200" y="18288"/>
                </a:cubicBezTo>
                <a:cubicBezTo>
                  <a:pt x="5139060" y="6751"/>
                  <a:pt x="5121593" y="31035"/>
                  <a:pt x="4842129" y="18288"/>
                </a:cubicBezTo>
                <a:cubicBezTo>
                  <a:pt x="4562665" y="5541"/>
                  <a:pt x="4448273" y="9487"/>
                  <a:pt x="4328160" y="18288"/>
                </a:cubicBezTo>
                <a:cubicBezTo>
                  <a:pt x="4208047" y="27089"/>
                  <a:pt x="3760936" y="22567"/>
                  <a:pt x="3597783" y="18288"/>
                </a:cubicBezTo>
                <a:cubicBezTo>
                  <a:pt x="3434630" y="14009"/>
                  <a:pt x="3299718" y="33213"/>
                  <a:pt x="3029712" y="18288"/>
                </a:cubicBezTo>
                <a:cubicBezTo>
                  <a:pt x="2759706" y="3363"/>
                  <a:pt x="2640159" y="27394"/>
                  <a:pt x="2299335" y="18288"/>
                </a:cubicBezTo>
                <a:cubicBezTo>
                  <a:pt x="1958511" y="9182"/>
                  <a:pt x="1801186" y="28985"/>
                  <a:pt x="1514856" y="18288"/>
                </a:cubicBezTo>
                <a:cubicBezTo>
                  <a:pt x="1228526" y="7591"/>
                  <a:pt x="1063509" y="-5305"/>
                  <a:pt x="892683" y="18288"/>
                </a:cubicBezTo>
                <a:cubicBezTo>
                  <a:pt x="721857" y="41881"/>
                  <a:pt x="186945" y="-20897"/>
                  <a:pt x="0" y="18288"/>
                </a:cubicBezTo>
                <a:cubicBezTo>
                  <a:pt x="-570" y="9279"/>
                  <a:pt x="132" y="5100"/>
                  <a:pt x="0" y="0"/>
                </a:cubicBezTo>
                <a:close/>
              </a:path>
              <a:path w="5410200" h="18288" stroke="0" extrusionOk="0">
                <a:moveTo>
                  <a:pt x="0" y="0"/>
                </a:moveTo>
                <a:cubicBezTo>
                  <a:pt x="285096" y="-4925"/>
                  <a:pt x="376456" y="22268"/>
                  <a:pt x="622173" y="0"/>
                </a:cubicBezTo>
                <a:cubicBezTo>
                  <a:pt x="867890" y="-22268"/>
                  <a:pt x="1031392" y="7228"/>
                  <a:pt x="1136142" y="0"/>
                </a:cubicBezTo>
                <a:cubicBezTo>
                  <a:pt x="1240892" y="-7228"/>
                  <a:pt x="1561853" y="9877"/>
                  <a:pt x="1920621" y="0"/>
                </a:cubicBezTo>
                <a:cubicBezTo>
                  <a:pt x="2279389" y="-9877"/>
                  <a:pt x="2367255" y="19546"/>
                  <a:pt x="2542794" y="0"/>
                </a:cubicBezTo>
                <a:cubicBezTo>
                  <a:pt x="2718333" y="-19546"/>
                  <a:pt x="2866732" y="-22226"/>
                  <a:pt x="3164967" y="0"/>
                </a:cubicBezTo>
                <a:cubicBezTo>
                  <a:pt x="3463202" y="22226"/>
                  <a:pt x="3568055" y="-2765"/>
                  <a:pt x="3949446" y="0"/>
                </a:cubicBezTo>
                <a:cubicBezTo>
                  <a:pt x="4330837" y="2765"/>
                  <a:pt x="4287895" y="10557"/>
                  <a:pt x="4517517" y="0"/>
                </a:cubicBezTo>
                <a:cubicBezTo>
                  <a:pt x="4747139" y="-10557"/>
                  <a:pt x="5149588" y="8716"/>
                  <a:pt x="5410200" y="0"/>
                </a:cubicBezTo>
                <a:cubicBezTo>
                  <a:pt x="5409517" y="5414"/>
                  <a:pt x="5409480" y="12510"/>
                  <a:pt x="5410200" y="18288"/>
                </a:cubicBezTo>
                <a:cubicBezTo>
                  <a:pt x="5163327" y="41494"/>
                  <a:pt x="5008749" y="10693"/>
                  <a:pt x="4842129" y="18288"/>
                </a:cubicBezTo>
                <a:cubicBezTo>
                  <a:pt x="4675509" y="25883"/>
                  <a:pt x="4433401" y="-615"/>
                  <a:pt x="4165854" y="18288"/>
                </a:cubicBezTo>
                <a:cubicBezTo>
                  <a:pt x="3898308" y="37191"/>
                  <a:pt x="3809032" y="-8710"/>
                  <a:pt x="3543681" y="18288"/>
                </a:cubicBezTo>
                <a:cubicBezTo>
                  <a:pt x="3278330" y="45286"/>
                  <a:pt x="3073876" y="-15917"/>
                  <a:pt x="2759202" y="18288"/>
                </a:cubicBezTo>
                <a:cubicBezTo>
                  <a:pt x="2444528" y="52493"/>
                  <a:pt x="2204144" y="3372"/>
                  <a:pt x="1974723" y="18288"/>
                </a:cubicBezTo>
                <a:cubicBezTo>
                  <a:pt x="1745302" y="33204"/>
                  <a:pt x="1602335" y="31490"/>
                  <a:pt x="1406652" y="18288"/>
                </a:cubicBezTo>
                <a:cubicBezTo>
                  <a:pt x="1210969" y="5086"/>
                  <a:pt x="923948" y="3161"/>
                  <a:pt x="730377" y="18288"/>
                </a:cubicBezTo>
                <a:cubicBezTo>
                  <a:pt x="536806" y="33415"/>
                  <a:pt x="336496" y="-141"/>
                  <a:pt x="0" y="18288"/>
                </a:cubicBezTo>
                <a:cubicBezTo>
                  <a:pt x="-306" y="11061"/>
                  <a:pt x="-655" y="7751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6" name="TextBox 3">
            <a:extLst>
              <a:ext uri="{FF2B5EF4-FFF2-40B4-BE49-F238E27FC236}">
                <a16:creationId xmlns:a16="http://schemas.microsoft.com/office/drawing/2014/main" id="{4920E731-3CAC-D513-14F2-CC48413390D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52842214"/>
              </p:ext>
            </p:extLst>
          </p:nvPr>
        </p:nvGraphicFramePr>
        <p:xfrm>
          <a:off x="4648018" y="640822"/>
          <a:ext cx="6900512" cy="55361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389212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C2554CA6-288E-4202-BC52-2E5A8F0C0A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10BB131-AC8E-4A8E-A5D1-36260F720C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9189" y="1119031"/>
            <a:ext cx="4619938" cy="461993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72CBB97-24F2-7E58-2B16-B9FEB59911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1074" y="1396686"/>
            <a:ext cx="3240506" cy="4064628"/>
          </a:xfrm>
        </p:spPr>
        <p:txBody>
          <a:bodyPr>
            <a:normAutofit/>
          </a:bodyPr>
          <a:lstStyle/>
          <a:p>
            <a:r>
              <a:rPr lang="en-US" b="1">
                <a:solidFill>
                  <a:srgbClr val="FFFFFF"/>
                </a:solidFill>
              </a:rPr>
              <a:t>Using this to solve a problem:</a:t>
            </a: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5B7778FC-632E-4DCA-A7CB-0D7731CCF9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9809111">
            <a:off x="8683720" y="941148"/>
            <a:ext cx="2987899" cy="2987899"/>
          </a:xfrm>
          <a:prstGeom prst="arc">
            <a:avLst>
              <a:gd name="adj1" fmla="val 15817365"/>
              <a:gd name="adj2" fmla="val 1781380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FA23A907-97FB-4A8F-880A-DD77401C42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0048" y="4780992"/>
            <a:ext cx="546100" cy="5461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DD19AE-D9BD-0644-FFA3-A9791F235E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70153" y="1526033"/>
            <a:ext cx="5536397" cy="39352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Question:  </a:t>
            </a:r>
          </a:p>
          <a:p>
            <a:r>
              <a:rPr lang="en-US" dirty="0"/>
              <a:t>I’ve got 500 mL of an acidic solution of unknown concentration.  If it takes 340 mL of a 0.1 M basic solution to neutralize the acid in a titration, what was the original concentration and pH of the acid?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354772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4EEE1D-5C1B-E88D-F79E-682EF804EF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Let’s do practice problems and then a lab!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CB61FB-8EA1-1B34-2CAF-A1CDF3CC48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/>
              <a:t>Actual titration</a:t>
            </a:r>
          </a:p>
        </p:txBody>
      </p:sp>
      <p:pic>
        <p:nvPicPr>
          <p:cNvPr id="2050" name="Picture 2" descr="Titration and Food Chemistry Techniques | Tips from Tutors">
            <a:extLst>
              <a:ext uri="{FF2B5EF4-FFF2-40B4-BE49-F238E27FC236}">
                <a16:creationId xmlns:a16="http://schemas.microsoft.com/office/drawing/2014/main" id="{DEBA313F-983D-2970-7259-02AC352F08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2240" y="1690688"/>
            <a:ext cx="5807520" cy="3850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61725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6E7BEE-2E6A-5BDB-003B-F35FA345A7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/>
              <a:t>How Arrhenius acids and bases work: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E9FC166-E030-7320-29AF-4BBE4677C69E}"/>
              </a:ext>
            </a:extLst>
          </p:cNvPr>
          <p:cNvSpPr txBox="1"/>
          <p:nvPr/>
        </p:nvSpPr>
        <p:spPr>
          <a:xfrm>
            <a:off x="1219200" y="1524000"/>
            <a:ext cx="10009632" cy="4852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When you put an Arrhenius acid in water, the acid gives off H</a:t>
            </a:r>
            <a:r>
              <a:rPr lang="en-US" sz="2400" baseline="30000" dirty="0"/>
              <a:t>+</a:t>
            </a:r>
            <a:r>
              <a:rPr lang="en-US" sz="2400" dirty="0"/>
              <a:t> ions:</a:t>
            </a:r>
          </a:p>
          <a:p>
            <a:endParaRPr lang="en-US" sz="2000" dirty="0"/>
          </a:p>
          <a:p>
            <a:pPr algn="ctr"/>
            <a:r>
              <a:rPr lang="en-US" sz="3600" dirty="0"/>
              <a:t>HA </a:t>
            </a:r>
            <a:r>
              <a:rPr lang="en-US" sz="3600" dirty="0">
                <a:sym typeface="Wingdings" pitchFamily="2" charset="2"/>
              </a:rPr>
              <a:t> H</a:t>
            </a:r>
            <a:r>
              <a:rPr lang="en-US" sz="3600" baseline="30000" dirty="0">
                <a:sym typeface="Wingdings" pitchFamily="2" charset="2"/>
              </a:rPr>
              <a:t>+</a:t>
            </a:r>
            <a:r>
              <a:rPr lang="en-US" sz="3600" dirty="0">
                <a:sym typeface="Wingdings" pitchFamily="2" charset="2"/>
              </a:rPr>
              <a:t> + A</a:t>
            </a:r>
            <a:r>
              <a:rPr lang="en-US" sz="3600" baseline="30000" dirty="0">
                <a:sym typeface="Wingdings" pitchFamily="2" charset="2"/>
              </a:rPr>
              <a:t>-</a:t>
            </a:r>
          </a:p>
          <a:p>
            <a:endParaRPr lang="en-US" sz="2000" baseline="30000" dirty="0">
              <a:sym typeface="Wingdings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ym typeface="Wingdings" pitchFamily="2" charset="2"/>
              </a:rPr>
              <a:t>Example:   HBr  H</a:t>
            </a:r>
            <a:r>
              <a:rPr lang="en-US" sz="2400" baseline="30000" dirty="0">
                <a:sym typeface="Wingdings" pitchFamily="2" charset="2"/>
              </a:rPr>
              <a:t>+</a:t>
            </a:r>
            <a:r>
              <a:rPr lang="en-US" sz="2400" dirty="0">
                <a:sym typeface="Wingdings" pitchFamily="2" charset="2"/>
              </a:rPr>
              <a:t> + Br</a:t>
            </a:r>
            <a:r>
              <a:rPr lang="en-US" sz="2400" baseline="30000" dirty="0">
                <a:sym typeface="Wingdings" pitchFamily="2" charset="2"/>
              </a:rPr>
              <a:t>-</a:t>
            </a:r>
          </a:p>
          <a:p>
            <a:endParaRPr lang="en-US" sz="2400" baseline="30000" dirty="0">
              <a:sym typeface="Wingdings" pitchFamily="2" charset="2"/>
            </a:endParaRPr>
          </a:p>
          <a:p>
            <a:endParaRPr lang="en-US" sz="2400" baseline="30000" dirty="0">
              <a:sym typeface="Wingdings" pitchFamily="2" charset="2"/>
            </a:endParaRPr>
          </a:p>
          <a:p>
            <a:endParaRPr lang="en-US" sz="2400" baseline="30000" dirty="0">
              <a:sym typeface="Wingdings" pitchFamily="2" charset="2"/>
            </a:endParaRPr>
          </a:p>
          <a:p>
            <a:endParaRPr lang="en-US" sz="2400" baseline="30000" dirty="0">
              <a:sym typeface="Wingdings" pitchFamily="2" charset="2"/>
            </a:endParaRPr>
          </a:p>
          <a:p>
            <a:r>
              <a:rPr lang="en-US" sz="2400" dirty="0">
                <a:sym typeface="Wingdings" pitchFamily="2" charset="2"/>
              </a:rPr>
              <a:t>Likewise, when you put an Arrhenius base in water, the base gives off OH</a:t>
            </a:r>
            <a:r>
              <a:rPr lang="en-US" sz="2400" baseline="30000" dirty="0">
                <a:sym typeface="Wingdings" pitchFamily="2" charset="2"/>
              </a:rPr>
              <a:t>-</a:t>
            </a:r>
            <a:r>
              <a:rPr lang="en-US" sz="2400" dirty="0">
                <a:sym typeface="Wingdings" pitchFamily="2" charset="2"/>
              </a:rPr>
              <a:t> ions:</a:t>
            </a:r>
          </a:p>
          <a:p>
            <a:endParaRPr lang="en-US" sz="2400" dirty="0">
              <a:sym typeface="Wingdings" pitchFamily="2" charset="2"/>
            </a:endParaRPr>
          </a:p>
          <a:p>
            <a:pPr algn="ctr"/>
            <a:r>
              <a:rPr lang="en-US" sz="3600" dirty="0">
                <a:sym typeface="Wingdings" pitchFamily="2" charset="2"/>
              </a:rPr>
              <a:t>BOH  B</a:t>
            </a:r>
            <a:r>
              <a:rPr lang="en-US" sz="3600" baseline="30000" dirty="0">
                <a:sym typeface="Wingdings" pitchFamily="2" charset="2"/>
              </a:rPr>
              <a:t>+</a:t>
            </a:r>
            <a:r>
              <a:rPr lang="en-US" sz="3600" dirty="0">
                <a:sym typeface="Wingdings" pitchFamily="2" charset="2"/>
              </a:rPr>
              <a:t> + OH</a:t>
            </a:r>
            <a:r>
              <a:rPr lang="en-US" sz="3600" baseline="30000" dirty="0">
                <a:sym typeface="Wingdings" pitchFamily="2" charset="2"/>
              </a:rPr>
              <a:t>-</a:t>
            </a:r>
          </a:p>
          <a:p>
            <a:endParaRPr lang="en-US" sz="2400" baseline="30000" dirty="0">
              <a:sym typeface="Wingdings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ym typeface="Wingdings" pitchFamily="2" charset="2"/>
              </a:rPr>
              <a:t>Example:  NaOH  Na</a:t>
            </a:r>
            <a:r>
              <a:rPr lang="en-US" sz="2400" baseline="30000" dirty="0">
                <a:sym typeface="Wingdings" pitchFamily="2" charset="2"/>
              </a:rPr>
              <a:t>+</a:t>
            </a:r>
            <a:r>
              <a:rPr lang="en-US" sz="2400" dirty="0">
                <a:sym typeface="Wingdings" pitchFamily="2" charset="2"/>
              </a:rPr>
              <a:t> + OH</a:t>
            </a:r>
            <a:r>
              <a:rPr lang="en-US" sz="2400" baseline="30000" dirty="0">
                <a:sym typeface="Wingdings" pitchFamily="2" charset="2"/>
              </a:rPr>
              <a:t>-</a:t>
            </a:r>
            <a:endParaRPr lang="en-US" sz="2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784B8D6-D7AE-3F48-E114-0C84405D455A}"/>
              </a:ext>
            </a:extLst>
          </p:cNvPr>
          <p:cNvSpPr txBox="1"/>
          <p:nvPr/>
        </p:nvSpPr>
        <p:spPr>
          <a:xfrm>
            <a:off x="8107680" y="2292096"/>
            <a:ext cx="3938016" cy="147732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Handy tip:  The H</a:t>
            </a:r>
            <a:r>
              <a:rPr lang="en-US" baseline="30000" dirty="0"/>
              <a:t>+</a:t>
            </a:r>
            <a:r>
              <a:rPr lang="en-US" dirty="0"/>
              <a:t> ion is sometimes referred to as the “hydronium ion” or as a “proton”, and is sometimes written as H</a:t>
            </a:r>
            <a:r>
              <a:rPr lang="en-US" baseline="-25000" dirty="0"/>
              <a:t>3</a:t>
            </a:r>
            <a:r>
              <a:rPr lang="en-US" dirty="0"/>
              <a:t>O</a:t>
            </a:r>
            <a:r>
              <a:rPr lang="en-US" baseline="30000" dirty="0"/>
              <a:t>+</a:t>
            </a:r>
            <a:r>
              <a:rPr lang="en-US" dirty="0"/>
              <a:t>.  If you hear me mention these, now you know what I mean.</a:t>
            </a:r>
          </a:p>
        </p:txBody>
      </p:sp>
    </p:spTree>
    <p:extLst>
      <p:ext uri="{BB962C8B-B14F-4D97-AF65-F5344CB8AC3E}">
        <p14:creationId xmlns:p14="http://schemas.microsoft.com/office/powerpoint/2010/main" val="30329255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BF0D82-8B82-C202-865E-6943608735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3960" y="242605"/>
            <a:ext cx="10515600" cy="1325563"/>
          </a:xfrm>
        </p:spPr>
        <p:txBody>
          <a:bodyPr/>
          <a:lstStyle/>
          <a:p>
            <a:r>
              <a:rPr lang="en-US" b="1" dirty="0"/>
              <a:t>Properties of acids and bases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FCB82C7-2F36-D9F1-77FE-5540800C5AC3}"/>
              </a:ext>
            </a:extLst>
          </p:cNvPr>
          <p:cNvSpPr txBox="1"/>
          <p:nvPr/>
        </p:nvSpPr>
        <p:spPr>
          <a:xfrm>
            <a:off x="1486711" y="1572768"/>
            <a:ext cx="4194048" cy="341632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b="1" dirty="0"/>
              <a:t>Acids: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Sour (like vinegar or lemon juice)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Feel “sticky”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Conduct electricity in water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React with metals to form H</a:t>
            </a:r>
            <a:r>
              <a:rPr lang="en-US" sz="2400" baseline="-25000" dirty="0"/>
              <a:t>2</a:t>
            </a: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Are red in litmus and colorless in phenolphthalein (more about this later)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72DFD89-AA95-309D-5043-AF0CBDEF7132}"/>
              </a:ext>
            </a:extLst>
          </p:cNvPr>
          <p:cNvSpPr txBox="1"/>
          <p:nvPr/>
        </p:nvSpPr>
        <p:spPr>
          <a:xfrm>
            <a:off x="6359652" y="1572768"/>
            <a:ext cx="4133088" cy="341632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b="1" dirty="0"/>
              <a:t>Bases: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Bitter (like baking soda or soap)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Feel slippery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Conduct electricity in water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Are often good at dissolving oils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Are blue in litmus and pink in phenolphthalein</a:t>
            </a:r>
          </a:p>
        </p:txBody>
      </p:sp>
      <p:pic>
        <p:nvPicPr>
          <p:cNvPr id="3074" name="Picture 2" descr="Why Are People Putting Soap on Air Con Vents and Electric Fans?">
            <a:extLst>
              <a:ext uri="{FF2B5EF4-FFF2-40B4-BE49-F238E27FC236}">
                <a16:creationId xmlns:a16="http://schemas.microsoft.com/office/drawing/2014/main" id="{F16EB0F7-22ED-C6F8-E6FD-FE5CB0062A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9439" y="4989088"/>
            <a:ext cx="3133345" cy="1626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AE5288B4-9440-47D6-BB6E-9A33FADAFC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5772" y="5098816"/>
            <a:ext cx="1626307" cy="1626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16151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12609869-9E80-471B-A487-A53288E0E79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61E1724-53D6-BF73-5DFB-03AC282601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2285" y="251010"/>
            <a:ext cx="5323715" cy="1642970"/>
          </a:xfrm>
        </p:spPr>
        <p:txBody>
          <a:bodyPr anchor="b">
            <a:normAutofit/>
          </a:bodyPr>
          <a:lstStyle/>
          <a:p>
            <a:r>
              <a:rPr lang="en-US" sz="4000" dirty="0"/>
              <a:t>How about neutral things?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778A76-45C6-FFE1-15F5-9AC0891091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37095" y="2144990"/>
            <a:ext cx="5315189" cy="4046997"/>
          </a:xfrm>
        </p:spPr>
        <p:txBody>
          <a:bodyPr anchor="t">
            <a:normAutofit lnSpcReduction="10000"/>
          </a:bodyPr>
          <a:lstStyle/>
          <a:p>
            <a:pPr marL="0" indent="0">
              <a:buNone/>
            </a:pPr>
            <a:r>
              <a:rPr lang="en-US" sz="1700" dirty="0"/>
              <a:t>Of course, not everything is an acid or a base.  Some compounds don’t really have anything to do with H</a:t>
            </a:r>
            <a:r>
              <a:rPr lang="en-US" sz="1700" baseline="30000" dirty="0"/>
              <a:t>+</a:t>
            </a:r>
            <a:r>
              <a:rPr lang="en-US" sz="1700" dirty="0"/>
              <a:t> or OH</a:t>
            </a:r>
            <a:r>
              <a:rPr lang="en-US" sz="1700" baseline="30000" dirty="0"/>
              <a:t>-</a:t>
            </a:r>
            <a:r>
              <a:rPr lang="en-US" sz="1700" dirty="0"/>
              <a:t> ions.  Examples:</a:t>
            </a:r>
          </a:p>
          <a:p>
            <a:r>
              <a:rPr lang="en-US" sz="1700" dirty="0"/>
              <a:t>Many ionic compounds:  Nitrates, chlorides, sulfates, and various other ionic compounds are neutral.</a:t>
            </a:r>
          </a:p>
          <a:p>
            <a:r>
              <a:rPr lang="en-US" sz="1700" dirty="0"/>
              <a:t>Most covalent compounds:  Sugar, water, and rubbing alcohol are all examples of neutral compounds.</a:t>
            </a:r>
          </a:p>
          <a:p>
            <a:endParaRPr lang="en-US" sz="1700" dirty="0"/>
          </a:p>
          <a:p>
            <a:pPr marL="0" indent="0">
              <a:buNone/>
            </a:pPr>
            <a:r>
              <a:rPr lang="en-US" sz="1700" dirty="0"/>
              <a:t>Properties of neutral compounds:  </a:t>
            </a:r>
          </a:p>
          <a:p>
            <a:r>
              <a:rPr lang="en-US" sz="1700" dirty="0"/>
              <a:t>Taste:  Salty, oily, sweet, no taste</a:t>
            </a:r>
          </a:p>
          <a:p>
            <a:r>
              <a:rPr lang="en-US" sz="1700" dirty="0"/>
              <a:t>Texture:  Sticky, oily, watery</a:t>
            </a:r>
          </a:p>
          <a:p>
            <a:r>
              <a:rPr lang="en-US" sz="1700" dirty="0"/>
              <a:t>May or may not conduct electricity in water</a:t>
            </a:r>
          </a:p>
          <a:p>
            <a:r>
              <a:rPr lang="en-US" sz="1700" dirty="0"/>
              <a:t>Reactivity varies</a:t>
            </a:r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sz="1400" dirty="0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7004738A-9D34-43E8-97D2-CA0EED4F8B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3333" y="-5"/>
            <a:ext cx="4092521" cy="6858000"/>
          </a:xfrm>
          <a:prstGeom prst="rect">
            <a:avLst/>
          </a:prstGeom>
          <a:gradFill>
            <a:gsLst>
              <a:gs pos="8000">
                <a:srgbClr val="000000">
                  <a:alpha val="94000"/>
                </a:srgbClr>
              </a:gs>
              <a:gs pos="100000">
                <a:schemeClr val="accent1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B8B8D07F-F13E-443E-BA68-2D26672D76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3333" y="-2"/>
            <a:ext cx="4092521" cy="6400369"/>
          </a:xfrm>
          <a:prstGeom prst="rect">
            <a:avLst/>
          </a:prstGeom>
          <a:gradFill>
            <a:gsLst>
              <a:gs pos="31000">
                <a:schemeClr val="accent1">
                  <a:lumMod val="50000"/>
                  <a:alpha val="0"/>
                </a:schemeClr>
              </a:gs>
              <a:gs pos="100000">
                <a:schemeClr val="accent1">
                  <a:lumMod val="50000"/>
                  <a:alpha val="26000"/>
                </a:schemeClr>
              </a:gs>
            </a:gsLst>
            <a:lin ang="18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2813A4FA-24A5-41ED-A534-3807D1B2F3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3333" y="-22"/>
            <a:ext cx="4068667" cy="6400389"/>
          </a:xfrm>
          <a:prstGeom prst="rect">
            <a:avLst/>
          </a:prstGeom>
          <a:gradFill>
            <a:gsLst>
              <a:gs pos="0">
                <a:schemeClr val="accent1">
                  <a:alpha val="0"/>
                </a:schemeClr>
              </a:gs>
              <a:gs pos="72000">
                <a:srgbClr val="000000">
                  <a:alpha val="21000"/>
                </a:srgb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C3944F27-CA70-4E84-A51A-E6BF895589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3333" y="-10"/>
            <a:ext cx="3611467" cy="6857997"/>
          </a:xfrm>
          <a:prstGeom prst="rect">
            <a:avLst/>
          </a:prstGeom>
          <a:gradFill>
            <a:gsLst>
              <a:gs pos="0">
                <a:schemeClr val="accent1">
                  <a:alpha val="0"/>
                </a:schemeClr>
              </a:gs>
              <a:gs pos="93000">
                <a:srgbClr val="000000">
                  <a:alpha val="29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26" name="Picture 2" descr="Flag of Switzerland - Wikipedia">
            <a:extLst>
              <a:ext uri="{FF2B5EF4-FFF2-40B4-BE49-F238E27FC236}">
                <a16:creationId xmlns:a16="http://schemas.microsoft.com/office/drawing/2014/main" id="{2B08329F-5135-8422-2569-D82B1661AF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075967" y="1359681"/>
            <a:ext cx="4170530" cy="4170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72094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131BAD53-4E89-4F62-BBB7-26359763ED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62756DA2-40EB-4C6F-B962-5822FFB54F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653438" cy="6858000"/>
          </a:xfrm>
          <a:custGeom>
            <a:avLst/>
            <a:gdLst>
              <a:gd name="connsiteX0" fmla="*/ 0 w 6096000"/>
              <a:gd name="connsiteY0" fmla="*/ 0 h 6858000"/>
              <a:gd name="connsiteX1" fmla="*/ 5567517 w 6096000"/>
              <a:gd name="connsiteY1" fmla="*/ 0 h 6858000"/>
              <a:gd name="connsiteX2" fmla="*/ 5566938 w 6096000"/>
              <a:gd name="connsiteY2" fmla="*/ 1705 h 6858000"/>
              <a:gd name="connsiteX3" fmla="*/ 5551594 w 6096000"/>
              <a:gd name="connsiteY3" fmla="*/ 17287 h 6858000"/>
              <a:gd name="connsiteX4" fmla="*/ 5545641 w 6096000"/>
              <a:gd name="connsiteY4" fmla="*/ 130336 h 6858000"/>
              <a:gd name="connsiteX5" fmla="*/ 5538289 w 6096000"/>
              <a:gd name="connsiteY5" fmla="*/ 187093 h 6858000"/>
              <a:gd name="connsiteX6" fmla="*/ 5545790 w 6096000"/>
              <a:gd name="connsiteY6" fmla="*/ 265704 h 6858000"/>
              <a:gd name="connsiteX7" fmla="*/ 5542313 w 6096000"/>
              <a:gd name="connsiteY7" fmla="*/ 354566 h 6858000"/>
              <a:gd name="connsiteX8" fmla="*/ 5524126 w 6096000"/>
              <a:gd name="connsiteY8" fmla="*/ 472000 h 6858000"/>
              <a:gd name="connsiteX9" fmla="*/ 5522170 w 6096000"/>
              <a:gd name="connsiteY9" fmla="*/ 473782 h 6858000"/>
              <a:gd name="connsiteX10" fmla="*/ 5521798 w 6096000"/>
              <a:gd name="connsiteY10" fmla="*/ 491380 h 6858000"/>
              <a:gd name="connsiteX11" fmla="*/ 5536419 w 6096000"/>
              <a:gd name="connsiteY11" fmla="*/ 531675 h 6858000"/>
              <a:gd name="connsiteX12" fmla="*/ 5533435 w 6096000"/>
              <a:gd name="connsiteY12" fmla="*/ 536015 h 6858000"/>
              <a:gd name="connsiteX13" fmla="*/ 5538088 w 6096000"/>
              <a:gd name="connsiteY13" fmla="*/ 572092 h 6858000"/>
              <a:gd name="connsiteX14" fmla="*/ 5536061 w 6096000"/>
              <a:gd name="connsiteY14" fmla="*/ 572511 h 6858000"/>
              <a:gd name="connsiteX15" fmla="*/ 5528218 w 6096000"/>
              <a:gd name="connsiteY15" fmla="*/ 582332 h 6858000"/>
              <a:gd name="connsiteX16" fmla="*/ 5518011 w 6096000"/>
              <a:gd name="connsiteY16" fmla="*/ 601285 h 6858000"/>
              <a:gd name="connsiteX17" fmla="*/ 5473174 w 6096000"/>
              <a:gd name="connsiteY17" fmla="*/ 681608 h 6858000"/>
              <a:gd name="connsiteX18" fmla="*/ 5472963 w 6096000"/>
              <a:gd name="connsiteY18" fmla="*/ 689151 h 6858000"/>
              <a:gd name="connsiteX19" fmla="*/ 5472485 w 6096000"/>
              <a:gd name="connsiteY19" fmla="*/ 689289 h 6858000"/>
              <a:gd name="connsiteX20" fmla="*/ 5471326 w 6096000"/>
              <a:gd name="connsiteY20" fmla="*/ 697222 h 6858000"/>
              <a:gd name="connsiteX21" fmla="*/ 5472164 w 6096000"/>
              <a:gd name="connsiteY21" fmla="*/ 717531 h 6858000"/>
              <a:gd name="connsiteX22" fmla="*/ 5468891 w 6096000"/>
              <a:gd name="connsiteY22" fmla="*/ 722494 h 6858000"/>
              <a:gd name="connsiteX23" fmla="*/ 5463081 w 6096000"/>
              <a:gd name="connsiteY23" fmla="*/ 724368 h 6858000"/>
              <a:gd name="connsiteX24" fmla="*/ 5446981 w 6096000"/>
              <a:gd name="connsiteY24" fmla="*/ 752692 h 6858000"/>
              <a:gd name="connsiteX25" fmla="*/ 5417190 w 6096000"/>
              <a:gd name="connsiteY25" fmla="*/ 816346 h 6858000"/>
              <a:gd name="connsiteX26" fmla="*/ 5388958 w 6096000"/>
              <a:gd name="connsiteY26" fmla="*/ 889417 h 6858000"/>
              <a:gd name="connsiteX27" fmla="*/ 5307044 w 6096000"/>
              <a:gd name="connsiteY27" fmla="*/ 1063288 h 6858000"/>
              <a:gd name="connsiteX28" fmla="*/ 5303837 w 6096000"/>
              <a:gd name="connsiteY28" fmla="*/ 1157176 h 6858000"/>
              <a:gd name="connsiteX29" fmla="*/ 5286494 w 6096000"/>
              <a:gd name="connsiteY29" fmla="*/ 1210776 h 6858000"/>
              <a:gd name="connsiteX30" fmla="*/ 5282463 w 6096000"/>
              <a:gd name="connsiteY30" fmla="*/ 1301993 h 6858000"/>
              <a:gd name="connsiteX31" fmla="*/ 5252235 w 6096000"/>
              <a:gd name="connsiteY31" fmla="*/ 1360879 h 6858000"/>
              <a:gd name="connsiteX32" fmla="*/ 5244497 w 6096000"/>
              <a:gd name="connsiteY32" fmla="*/ 1404045 h 6858000"/>
              <a:gd name="connsiteX33" fmla="*/ 5223823 w 6096000"/>
              <a:gd name="connsiteY33" fmla="*/ 1429568 h 6858000"/>
              <a:gd name="connsiteX34" fmla="*/ 5224851 w 6096000"/>
              <a:gd name="connsiteY34" fmla="*/ 1430305 h 6858000"/>
              <a:gd name="connsiteX35" fmla="*/ 5212394 w 6096000"/>
              <a:gd name="connsiteY35" fmla="*/ 1463304 h 6858000"/>
              <a:gd name="connsiteX36" fmla="*/ 5209958 w 6096000"/>
              <a:gd name="connsiteY36" fmla="*/ 1514846 h 6858000"/>
              <a:gd name="connsiteX37" fmla="*/ 5206417 w 6096000"/>
              <a:gd name="connsiteY37" fmla="*/ 1519731 h 6858000"/>
              <a:gd name="connsiteX38" fmla="*/ 5206640 w 6096000"/>
              <a:gd name="connsiteY38" fmla="*/ 1519929 h 6858000"/>
              <a:gd name="connsiteX39" fmla="*/ 5207632 w 6096000"/>
              <a:gd name="connsiteY39" fmla="*/ 1546022 h 6858000"/>
              <a:gd name="connsiteX40" fmla="*/ 5212030 w 6096000"/>
              <a:gd name="connsiteY40" fmla="*/ 1578752 h 6858000"/>
              <a:gd name="connsiteX41" fmla="*/ 5203533 w 6096000"/>
              <a:gd name="connsiteY41" fmla="*/ 1647555 h 6858000"/>
              <a:gd name="connsiteX42" fmla="*/ 5190877 w 6096000"/>
              <a:gd name="connsiteY42" fmla="*/ 1715685 h 6858000"/>
              <a:gd name="connsiteX43" fmla="*/ 5184235 w 6096000"/>
              <a:gd name="connsiteY43" fmla="*/ 1740358 h 6858000"/>
              <a:gd name="connsiteX44" fmla="*/ 5181475 w 6096000"/>
              <a:gd name="connsiteY44" fmla="*/ 1784314 h 6858000"/>
              <a:gd name="connsiteX45" fmla="*/ 5185845 w 6096000"/>
              <a:gd name="connsiteY45" fmla="*/ 1804434 h 6858000"/>
              <a:gd name="connsiteX46" fmla="*/ 5185068 w 6096000"/>
              <a:gd name="connsiteY46" fmla="*/ 1805316 h 6858000"/>
              <a:gd name="connsiteX47" fmla="*/ 5188593 w 6096000"/>
              <a:gd name="connsiteY47" fmla="*/ 1807109 h 6858000"/>
              <a:gd name="connsiteX48" fmla="*/ 5185920 w 6096000"/>
              <a:gd name="connsiteY48" fmla="*/ 1821003 h 6858000"/>
              <a:gd name="connsiteX49" fmla="*/ 5183543 w 6096000"/>
              <a:gd name="connsiteY49" fmla="*/ 1824832 h 6858000"/>
              <a:gd name="connsiteX50" fmla="*/ 5182235 w 6096000"/>
              <a:gd name="connsiteY50" fmla="*/ 1830429 h 6858000"/>
              <a:gd name="connsiteX51" fmla="*/ 5182525 w 6096000"/>
              <a:gd name="connsiteY51" fmla="*/ 1830569 h 6858000"/>
              <a:gd name="connsiteX52" fmla="*/ 5180663 w 6096000"/>
              <a:gd name="connsiteY52" fmla="*/ 1835810 h 6858000"/>
              <a:gd name="connsiteX53" fmla="*/ 5167452 w 6096000"/>
              <a:gd name="connsiteY53" fmla="*/ 1861483 h 6858000"/>
              <a:gd name="connsiteX54" fmla="*/ 5174266 w 6096000"/>
              <a:gd name="connsiteY54" fmla="*/ 1892417 h 6858000"/>
              <a:gd name="connsiteX55" fmla="*/ 5189262 w 6096000"/>
              <a:gd name="connsiteY55" fmla="*/ 1895114 h 6858000"/>
              <a:gd name="connsiteX56" fmla="*/ 5187100 w 6096000"/>
              <a:gd name="connsiteY56" fmla="*/ 1899379 h 6858000"/>
              <a:gd name="connsiteX57" fmla="*/ 5180471 w 6096000"/>
              <a:gd name="connsiteY57" fmla="*/ 1907867 h 6858000"/>
              <a:gd name="connsiteX58" fmla="*/ 5181361 w 6096000"/>
              <a:gd name="connsiteY58" fmla="*/ 1910265 h 6858000"/>
              <a:gd name="connsiteX59" fmla="*/ 5178268 w 6096000"/>
              <a:gd name="connsiteY59" fmla="*/ 1935584 h 6858000"/>
              <a:gd name="connsiteX60" fmla="*/ 5183619 w 6096000"/>
              <a:gd name="connsiteY60" fmla="*/ 1942021 h 6858000"/>
              <a:gd name="connsiteX61" fmla="*/ 5184480 w 6096000"/>
              <a:gd name="connsiteY61" fmla="*/ 1945112 h 6858000"/>
              <a:gd name="connsiteX62" fmla="*/ 5172776 w 6096000"/>
              <a:gd name="connsiteY62" fmla="*/ 1961162 h 6858000"/>
              <a:gd name="connsiteX63" fmla="*/ 5168513 w 6096000"/>
              <a:gd name="connsiteY63" fmla="*/ 1969445 h 6858000"/>
              <a:gd name="connsiteX64" fmla="*/ 5126597 w 6096000"/>
              <a:gd name="connsiteY64" fmla="*/ 2024270 h 6858000"/>
              <a:gd name="connsiteX65" fmla="*/ 5119528 w 6096000"/>
              <a:gd name="connsiteY65" fmla="*/ 2107942 h 6858000"/>
              <a:gd name="connsiteX66" fmla="*/ 5110356 w 6096000"/>
              <a:gd name="connsiteY66" fmla="*/ 2193455 h 6858000"/>
              <a:gd name="connsiteX67" fmla="*/ 5104992 w 6096000"/>
              <a:gd name="connsiteY67" fmla="*/ 2260088 h 6858000"/>
              <a:gd name="connsiteX68" fmla="*/ 5059439 w 6096000"/>
              <a:gd name="connsiteY68" fmla="*/ 2335735 h 6858000"/>
              <a:gd name="connsiteX69" fmla="*/ 5022061 w 6096000"/>
              <a:gd name="connsiteY69" fmla="*/ 2408995 h 6858000"/>
              <a:gd name="connsiteX70" fmla="*/ 5022253 w 6096000"/>
              <a:gd name="connsiteY70" fmla="*/ 2445869 h 6858000"/>
              <a:gd name="connsiteX71" fmla="*/ 5011426 w 6096000"/>
              <a:gd name="connsiteY71" fmla="*/ 2496499 h 6858000"/>
              <a:gd name="connsiteX72" fmla="*/ 4994224 w 6096000"/>
              <a:gd name="connsiteY72" fmla="*/ 2549900 h 6858000"/>
              <a:gd name="connsiteX73" fmla="*/ 4995245 w 6096000"/>
              <a:gd name="connsiteY73" fmla="*/ 2596456 h 6858000"/>
              <a:gd name="connsiteX74" fmla="*/ 4988570 w 6096000"/>
              <a:gd name="connsiteY74" fmla="*/ 2606088 h 6858000"/>
              <a:gd name="connsiteX75" fmla="*/ 4988371 w 6096000"/>
              <a:gd name="connsiteY75" fmla="*/ 2635351 h 6858000"/>
              <a:gd name="connsiteX76" fmla="*/ 4983212 w 6096000"/>
              <a:gd name="connsiteY76" fmla="*/ 2665666 h 6858000"/>
              <a:gd name="connsiteX77" fmla="*/ 4968234 w 6096000"/>
              <a:gd name="connsiteY77" fmla="*/ 2715895 h 6858000"/>
              <a:gd name="connsiteX78" fmla="*/ 4975888 w 6096000"/>
              <a:gd name="connsiteY78" fmla="*/ 2725052 h 6858000"/>
              <a:gd name="connsiteX79" fmla="*/ 4980195 w 6096000"/>
              <a:gd name="connsiteY79" fmla="*/ 2726489 h 6858000"/>
              <a:gd name="connsiteX80" fmla="*/ 4976218 w 6096000"/>
              <a:gd name="connsiteY80" fmla="*/ 2740278 h 6858000"/>
              <a:gd name="connsiteX81" fmla="*/ 4980571 w 6096000"/>
              <a:gd name="connsiteY81" fmla="*/ 2751112 h 6858000"/>
              <a:gd name="connsiteX82" fmla="*/ 4973893 w 6096000"/>
              <a:gd name="connsiteY82" fmla="*/ 2760208 h 6858000"/>
              <a:gd name="connsiteX83" fmla="*/ 4979005 w 6096000"/>
              <a:gd name="connsiteY83" fmla="*/ 2790136 h 6858000"/>
              <a:gd name="connsiteX84" fmla="*/ 4986137 w 6096000"/>
              <a:gd name="connsiteY84" fmla="*/ 2804183 h 6858000"/>
              <a:gd name="connsiteX85" fmla="*/ 4986175 w 6096000"/>
              <a:gd name="connsiteY85" fmla="*/ 2825860 h 6858000"/>
              <a:gd name="connsiteX86" fmla="*/ 4993936 w 6096000"/>
              <a:gd name="connsiteY86" fmla="*/ 2911749 h 6858000"/>
              <a:gd name="connsiteX87" fmla="*/ 4992563 w 6096000"/>
              <a:gd name="connsiteY87" fmla="*/ 2977278 h 6858000"/>
              <a:gd name="connsiteX88" fmla="*/ 4980516 w 6096000"/>
              <a:gd name="connsiteY88" fmla="*/ 2991092 h 6858000"/>
              <a:gd name="connsiteX89" fmla="*/ 4992801 w 6096000"/>
              <a:gd name="connsiteY89" fmla="*/ 3020247 h 6858000"/>
              <a:gd name="connsiteX90" fmla="*/ 5014805 w 6096000"/>
              <a:gd name="connsiteY90" fmla="*/ 3065434 h 6858000"/>
              <a:gd name="connsiteX91" fmla="*/ 5002733 w 6096000"/>
              <a:gd name="connsiteY91" fmla="*/ 3103777 h 6858000"/>
              <a:gd name="connsiteX92" fmla="*/ 5002941 w 6096000"/>
              <a:gd name="connsiteY92" fmla="*/ 3151828 h 6858000"/>
              <a:gd name="connsiteX93" fmla="*/ 5002883 w 6096000"/>
              <a:gd name="connsiteY93" fmla="*/ 3180546 h 6858000"/>
              <a:gd name="connsiteX94" fmla="*/ 5016711 w 6096000"/>
              <a:gd name="connsiteY94" fmla="*/ 3258677 h 6858000"/>
              <a:gd name="connsiteX95" fmla="*/ 5017918 w 6096000"/>
              <a:gd name="connsiteY95" fmla="*/ 3262610 h 6858000"/>
              <a:gd name="connsiteX96" fmla="*/ 5011672 w 6096000"/>
              <a:gd name="connsiteY96" fmla="*/ 3277179 h 6858000"/>
              <a:gd name="connsiteX97" fmla="*/ 5009344 w 6096000"/>
              <a:gd name="connsiteY97" fmla="*/ 3278130 h 6858000"/>
              <a:gd name="connsiteX98" fmla="*/ 5026770 w 6096000"/>
              <a:gd name="connsiteY98" fmla="*/ 3325671 h 6858000"/>
              <a:gd name="connsiteX99" fmla="*/ 5024571 w 6096000"/>
              <a:gd name="connsiteY99" fmla="*/ 3332072 h 6858000"/>
              <a:gd name="connsiteX100" fmla="*/ 5041705 w 6096000"/>
              <a:gd name="connsiteY100" fmla="*/ 3362948 h 6858000"/>
              <a:gd name="connsiteX101" fmla="*/ 5047477 w 6096000"/>
              <a:gd name="connsiteY101" fmla="*/ 3378959 h 6858000"/>
              <a:gd name="connsiteX102" fmla="*/ 5060758 w 6096000"/>
              <a:gd name="connsiteY102" fmla="*/ 3407057 h 6858000"/>
              <a:gd name="connsiteX103" fmla="*/ 5058968 w 6096000"/>
              <a:gd name="connsiteY103" fmla="*/ 3409825 h 6858000"/>
              <a:gd name="connsiteX104" fmla="*/ 5062667 w 6096000"/>
              <a:gd name="connsiteY104" fmla="*/ 3415218 h 6858000"/>
              <a:gd name="connsiteX105" fmla="*/ 5060928 w 6096000"/>
              <a:gd name="connsiteY105" fmla="*/ 3419880 h 6858000"/>
              <a:gd name="connsiteX106" fmla="*/ 5062923 w 6096000"/>
              <a:gd name="connsiteY106" fmla="*/ 3424545 h 6858000"/>
              <a:gd name="connsiteX107" fmla="*/ 5064623 w 6096000"/>
              <a:gd name="connsiteY107" fmla="*/ 3476412 h 6858000"/>
              <a:gd name="connsiteX108" fmla="*/ 5069684 w 6096000"/>
              <a:gd name="connsiteY108" fmla="*/ 3486850 h 6858000"/>
              <a:gd name="connsiteX109" fmla="*/ 5063339 w 6096000"/>
              <a:gd name="connsiteY109" fmla="*/ 3496391 h 6858000"/>
              <a:gd name="connsiteX110" fmla="*/ 5070139 w 6096000"/>
              <a:gd name="connsiteY110" fmla="*/ 3531201 h 6858000"/>
              <a:gd name="connsiteX111" fmla="*/ 5079896 w 6096000"/>
              <a:gd name="connsiteY111" fmla="*/ 3542019 h 6858000"/>
              <a:gd name="connsiteX112" fmla="*/ 5087540 w 6096000"/>
              <a:gd name="connsiteY112" fmla="*/ 3552249 h 6858000"/>
              <a:gd name="connsiteX113" fmla="*/ 5087902 w 6096000"/>
              <a:gd name="connsiteY113" fmla="*/ 3553678 h 6858000"/>
              <a:gd name="connsiteX114" fmla="*/ 5091509 w 6096000"/>
              <a:gd name="connsiteY114" fmla="*/ 3568021 h 6858000"/>
              <a:gd name="connsiteX115" fmla="*/ 5091934 w 6096000"/>
              <a:gd name="connsiteY115" fmla="*/ 3569719 h 6858000"/>
              <a:gd name="connsiteX116" fmla="*/ 5089362 w 6096000"/>
              <a:gd name="connsiteY116" fmla="*/ 3586412 h 6858000"/>
              <a:gd name="connsiteX117" fmla="*/ 5092358 w 6096000"/>
              <a:gd name="connsiteY117" fmla="*/ 3597336 h 6858000"/>
              <a:gd name="connsiteX118" fmla="*/ 5084254 w 6096000"/>
              <a:gd name="connsiteY118" fmla="*/ 3606007 h 6858000"/>
              <a:gd name="connsiteX119" fmla="*/ 5084281 w 6096000"/>
              <a:gd name="connsiteY119" fmla="*/ 3641228 h 6858000"/>
              <a:gd name="connsiteX120" fmla="*/ 5091848 w 6096000"/>
              <a:gd name="connsiteY120" fmla="*/ 3653088 h 6858000"/>
              <a:gd name="connsiteX121" fmla="*/ 5097436 w 6096000"/>
              <a:gd name="connsiteY121" fmla="*/ 3664114 h 6858000"/>
              <a:gd name="connsiteX122" fmla="*/ 5097518 w 6096000"/>
              <a:gd name="connsiteY122" fmla="*/ 3665569 h 6858000"/>
              <a:gd name="connsiteX123" fmla="*/ 5099829 w 6096000"/>
              <a:gd name="connsiteY123" fmla="*/ 3707357 h 6858000"/>
              <a:gd name="connsiteX124" fmla="*/ 5114696 w 6096000"/>
              <a:gd name="connsiteY124" fmla="*/ 3778166 h 6858000"/>
              <a:gd name="connsiteX125" fmla="*/ 5135379 w 6096000"/>
              <a:gd name="connsiteY125" fmla="*/ 3878222 h 6858000"/>
              <a:gd name="connsiteX126" fmla="*/ 5130138 w 6096000"/>
              <a:gd name="connsiteY126" fmla="*/ 4048117 h 6858000"/>
              <a:gd name="connsiteX127" fmla="*/ 5090040 w 6096000"/>
              <a:gd name="connsiteY127" fmla="*/ 4219510 h 6858000"/>
              <a:gd name="connsiteX128" fmla="*/ 5092812 w 6096000"/>
              <a:gd name="connsiteY128" fmla="*/ 4411258 h 6858000"/>
              <a:gd name="connsiteX129" fmla="*/ 5084599 w 6096000"/>
              <a:gd name="connsiteY129" fmla="*/ 4488531 h 6858000"/>
              <a:gd name="connsiteX130" fmla="*/ 5084072 w 6096000"/>
              <a:gd name="connsiteY130" fmla="*/ 4539168 h 6858000"/>
              <a:gd name="connsiteX131" fmla="*/ 5068936 w 6096000"/>
              <a:gd name="connsiteY131" fmla="*/ 4625153 h 6858000"/>
              <a:gd name="connsiteX132" fmla="*/ 5059114 w 6096000"/>
              <a:gd name="connsiteY132" fmla="*/ 4733115 h 6858000"/>
              <a:gd name="connsiteX133" fmla="*/ 5037209 w 6096000"/>
              <a:gd name="connsiteY133" fmla="*/ 4844323 h 6858000"/>
              <a:gd name="connsiteX134" fmla="*/ 5020638 w 6096000"/>
              <a:gd name="connsiteY134" fmla="*/ 4877992 h 6858000"/>
              <a:gd name="connsiteX135" fmla="*/ 5006413 w 6096000"/>
              <a:gd name="connsiteY135" fmla="*/ 4925805 h 6858000"/>
              <a:gd name="connsiteX136" fmla="*/ 4971037 w 6096000"/>
              <a:gd name="connsiteY136" fmla="*/ 5009272 h 6858000"/>
              <a:gd name="connsiteX137" fmla="*/ 4963105 w 6096000"/>
              <a:gd name="connsiteY137" fmla="*/ 5111369 h 6858000"/>
              <a:gd name="connsiteX138" fmla="*/ 4976341 w 6096000"/>
              <a:gd name="connsiteY138" fmla="*/ 5210876 h 6858000"/>
              <a:gd name="connsiteX139" fmla="*/ 4980617 w 6096000"/>
              <a:gd name="connsiteY139" fmla="*/ 5269726 h 6858000"/>
              <a:gd name="connsiteX140" fmla="*/ 4997733 w 6096000"/>
              <a:gd name="connsiteY140" fmla="*/ 5464225 h 6858000"/>
              <a:gd name="connsiteX141" fmla="*/ 5001400 w 6096000"/>
              <a:gd name="connsiteY141" fmla="*/ 5594585 h 6858000"/>
              <a:gd name="connsiteX142" fmla="*/ 4983700 w 6096000"/>
              <a:gd name="connsiteY142" fmla="*/ 5667896 h 6858000"/>
              <a:gd name="connsiteX143" fmla="*/ 4968506 w 6096000"/>
              <a:gd name="connsiteY143" fmla="*/ 5769225 h 6858000"/>
              <a:gd name="connsiteX144" fmla="*/ 4969765 w 6096000"/>
              <a:gd name="connsiteY144" fmla="*/ 5823324 h 6858000"/>
              <a:gd name="connsiteX145" fmla="*/ 4966129 w 6096000"/>
              <a:gd name="connsiteY145" fmla="*/ 5862699 h 6858000"/>
              <a:gd name="connsiteX146" fmla="*/ 4970695 w 6096000"/>
              <a:gd name="connsiteY146" fmla="*/ 5906467 h 6858000"/>
              <a:gd name="connsiteX147" fmla="*/ 4991568 w 6096000"/>
              <a:gd name="connsiteY147" fmla="*/ 5939847 h 6858000"/>
              <a:gd name="connsiteX148" fmla="*/ 4986815 w 6096000"/>
              <a:gd name="connsiteY148" fmla="*/ 5973994 h 6858000"/>
              <a:gd name="connsiteX149" fmla="*/ 4987776 w 6096000"/>
              <a:gd name="connsiteY149" fmla="*/ 6089693 h 6858000"/>
              <a:gd name="connsiteX150" fmla="*/ 4991621 w 6096000"/>
              <a:gd name="connsiteY150" fmla="*/ 6224938 h 6858000"/>
              <a:gd name="connsiteX151" fmla="*/ 5017157 w 6096000"/>
              <a:gd name="connsiteY151" fmla="*/ 6370251 h 6858000"/>
              <a:gd name="connsiteX152" fmla="*/ 5040797 w 6096000"/>
              <a:gd name="connsiteY152" fmla="*/ 6541313 h 6858000"/>
              <a:gd name="connsiteX153" fmla="*/ 5045375 w 6096000"/>
              <a:gd name="connsiteY153" fmla="*/ 6640957 h 6858000"/>
              <a:gd name="connsiteX154" fmla="*/ 5058442 w 6096000"/>
              <a:gd name="connsiteY154" fmla="*/ 6705297 h 6858000"/>
              <a:gd name="connsiteX155" fmla="*/ 5071125 w 6096000"/>
              <a:gd name="connsiteY155" fmla="*/ 6759582 h 6858000"/>
              <a:gd name="connsiteX156" fmla="*/ 5069172 w 6096000"/>
              <a:gd name="connsiteY156" fmla="*/ 6817746 h 6858000"/>
              <a:gd name="connsiteX157" fmla="*/ 5072322 w 6096000"/>
              <a:gd name="connsiteY157" fmla="*/ 6843646 h 6858000"/>
              <a:gd name="connsiteX158" fmla="*/ 5091388 w 6096000"/>
              <a:gd name="connsiteY158" fmla="*/ 6857998 h 6858000"/>
              <a:gd name="connsiteX159" fmla="*/ 6096000 w 6096000"/>
              <a:gd name="connsiteY159" fmla="*/ 6857998 h 6858000"/>
              <a:gd name="connsiteX160" fmla="*/ 6096000 w 6096000"/>
              <a:gd name="connsiteY160" fmla="*/ 6858000 h 6858000"/>
              <a:gd name="connsiteX161" fmla="*/ 0 w 6096000"/>
              <a:gd name="connsiteY16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</a:cxnLst>
            <a:rect l="l" t="t" r="r" b="b"/>
            <a:pathLst>
              <a:path w="6096000" h="6858000">
                <a:moveTo>
                  <a:pt x="0" y="0"/>
                </a:moveTo>
                <a:lnTo>
                  <a:pt x="5567517" y="0"/>
                </a:lnTo>
                <a:lnTo>
                  <a:pt x="5566938" y="1705"/>
                </a:lnTo>
                <a:cubicBezTo>
                  <a:pt x="5563126" y="8440"/>
                  <a:pt x="5558112" y="13784"/>
                  <a:pt x="5551594" y="17287"/>
                </a:cubicBezTo>
                <a:cubicBezTo>
                  <a:pt x="5562364" y="82036"/>
                  <a:pt x="5510349" y="69804"/>
                  <a:pt x="5545641" y="130336"/>
                </a:cubicBezTo>
                <a:cubicBezTo>
                  <a:pt x="5526953" y="117589"/>
                  <a:pt x="5536978" y="162458"/>
                  <a:pt x="5538289" y="187093"/>
                </a:cubicBezTo>
                <a:cubicBezTo>
                  <a:pt x="5536205" y="226511"/>
                  <a:pt x="5545722" y="205530"/>
                  <a:pt x="5545790" y="265704"/>
                </a:cubicBezTo>
                <a:cubicBezTo>
                  <a:pt x="5542296" y="317533"/>
                  <a:pt x="5543813" y="325288"/>
                  <a:pt x="5542313" y="354566"/>
                </a:cubicBezTo>
                <a:lnTo>
                  <a:pt x="5524126" y="472000"/>
                </a:lnTo>
                <a:lnTo>
                  <a:pt x="5522170" y="473782"/>
                </a:lnTo>
                <a:cubicBezTo>
                  <a:pt x="5517847" y="482008"/>
                  <a:pt x="5518682" y="487340"/>
                  <a:pt x="5521798" y="491380"/>
                </a:cubicBezTo>
                <a:lnTo>
                  <a:pt x="5536419" y="531675"/>
                </a:lnTo>
                <a:lnTo>
                  <a:pt x="5533435" y="536015"/>
                </a:lnTo>
                <a:lnTo>
                  <a:pt x="5538088" y="572092"/>
                </a:lnTo>
                <a:lnTo>
                  <a:pt x="5536061" y="572511"/>
                </a:lnTo>
                <a:cubicBezTo>
                  <a:pt x="5531611" y="574271"/>
                  <a:pt x="5528529" y="577121"/>
                  <a:pt x="5528218" y="582332"/>
                </a:cubicBezTo>
                <a:cubicBezTo>
                  <a:pt x="5498002" y="573171"/>
                  <a:pt x="5516262" y="585107"/>
                  <a:pt x="5518011" y="601285"/>
                </a:cubicBezTo>
                <a:cubicBezTo>
                  <a:pt x="5508838" y="617831"/>
                  <a:pt x="5480684" y="666964"/>
                  <a:pt x="5473174" y="681608"/>
                </a:cubicBezTo>
                <a:cubicBezTo>
                  <a:pt x="5473102" y="684122"/>
                  <a:pt x="5473033" y="686637"/>
                  <a:pt x="5472963" y="689151"/>
                </a:cubicBezTo>
                <a:lnTo>
                  <a:pt x="5472485" y="689289"/>
                </a:lnTo>
                <a:cubicBezTo>
                  <a:pt x="5471434" y="690905"/>
                  <a:pt x="5470986" y="693376"/>
                  <a:pt x="5471326" y="697222"/>
                </a:cubicBezTo>
                <a:cubicBezTo>
                  <a:pt x="5471606" y="703992"/>
                  <a:pt x="5471884" y="710761"/>
                  <a:pt x="5472164" y="717531"/>
                </a:cubicBezTo>
                <a:lnTo>
                  <a:pt x="5468891" y="722494"/>
                </a:lnTo>
                <a:lnTo>
                  <a:pt x="5463081" y="724368"/>
                </a:lnTo>
                <a:lnTo>
                  <a:pt x="5446981" y="752692"/>
                </a:lnTo>
                <a:cubicBezTo>
                  <a:pt x="5454691" y="764380"/>
                  <a:pt x="5422719" y="808083"/>
                  <a:pt x="5417190" y="816346"/>
                </a:cubicBezTo>
                <a:lnTo>
                  <a:pt x="5388958" y="889417"/>
                </a:lnTo>
                <a:cubicBezTo>
                  <a:pt x="5320491" y="969963"/>
                  <a:pt x="5321907" y="1005331"/>
                  <a:pt x="5307044" y="1063288"/>
                </a:cubicBezTo>
                <a:cubicBezTo>
                  <a:pt x="5313332" y="1111028"/>
                  <a:pt x="5317096" y="1110140"/>
                  <a:pt x="5303837" y="1157176"/>
                </a:cubicBezTo>
                <a:cubicBezTo>
                  <a:pt x="5301103" y="1192124"/>
                  <a:pt x="5301884" y="1197232"/>
                  <a:pt x="5286494" y="1210776"/>
                </a:cubicBezTo>
                <a:lnTo>
                  <a:pt x="5282463" y="1301993"/>
                </a:lnTo>
                <a:lnTo>
                  <a:pt x="5252235" y="1360879"/>
                </a:lnTo>
                <a:lnTo>
                  <a:pt x="5244497" y="1404045"/>
                </a:lnTo>
                <a:lnTo>
                  <a:pt x="5223823" y="1429568"/>
                </a:lnTo>
                <a:lnTo>
                  <a:pt x="5224851" y="1430305"/>
                </a:lnTo>
                <a:cubicBezTo>
                  <a:pt x="5226697" y="1432466"/>
                  <a:pt x="5214738" y="1459891"/>
                  <a:pt x="5212394" y="1463304"/>
                </a:cubicBezTo>
                <a:cubicBezTo>
                  <a:pt x="5209912" y="1477394"/>
                  <a:pt x="5213027" y="1501295"/>
                  <a:pt x="5209958" y="1514846"/>
                </a:cubicBezTo>
                <a:lnTo>
                  <a:pt x="5206417" y="1519731"/>
                </a:lnTo>
                <a:lnTo>
                  <a:pt x="5206640" y="1519929"/>
                </a:lnTo>
                <a:cubicBezTo>
                  <a:pt x="5206490" y="1521210"/>
                  <a:pt x="5209710" y="1543635"/>
                  <a:pt x="5207632" y="1546022"/>
                </a:cubicBezTo>
                <a:lnTo>
                  <a:pt x="5212030" y="1578752"/>
                </a:lnTo>
                <a:cubicBezTo>
                  <a:pt x="5206147" y="1605585"/>
                  <a:pt x="5226381" y="1622803"/>
                  <a:pt x="5203533" y="1647555"/>
                </a:cubicBezTo>
                <a:cubicBezTo>
                  <a:pt x="5198128" y="1672675"/>
                  <a:pt x="5203213" y="1694404"/>
                  <a:pt x="5190877" y="1715685"/>
                </a:cubicBezTo>
                <a:cubicBezTo>
                  <a:pt x="5196815" y="1724301"/>
                  <a:pt x="5198098" y="1732435"/>
                  <a:pt x="5184235" y="1740358"/>
                </a:cubicBezTo>
                <a:cubicBezTo>
                  <a:pt x="5182625" y="1763793"/>
                  <a:pt x="5198368" y="1769422"/>
                  <a:pt x="5181475" y="1784314"/>
                </a:cubicBezTo>
                <a:cubicBezTo>
                  <a:pt x="5205987" y="1797417"/>
                  <a:pt x="5195246" y="1798221"/>
                  <a:pt x="5185845" y="1804434"/>
                </a:cubicBezTo>
                <a:lnTo>
                  <a:pt x="5185068" y="1805316"/>
                </a:lnTo>
                <a:lnTo>
                  <a:pt x="5188593" y="1807109"/>
                </a:lnTo>
                <a:lnTo>
                  <a:pt x="5185920" y="1821003"/>
                </a:lnTo>
                <a:lnTo>
                  <a:pt x="5183543" y="1824832"/>
                </a:lnTo>
                <a:cubicBezTo>
                  <a:pt x="5182284" y="1827468"/>
                  <a:pt x="5181937" y="1829219"/>
                  <a:pt x="5182235" y="1830429"/>
                </a:cubicBezTo>
                <a:lnTo>
                  <a:pt x="5182525" y="1830569"/>
                </a:lnTo>
                <a:lnTo>
                  <a:pt x="5180663" y="1835810"/>
                </a:lnTo>
                <a:cubicBezTo>
                  <a:pt x="5176779" y="1844665"/>
                  <a:pt x="5172297" y="1853278"/>
                  <a:pt x="5167452" y="1861483"/>
                </a:cubicBezTo>
                <a:cubicBezTo>
                  <a:pt x="5179827" y="1866643"/>
                  <a:pt x="5166788" y="1884999"/>
                  <a:pt x="5174266" y="1892417"/>
                </a:cubicBezTo>
                <a:lnTo>
                  <a:pt x="5189262" y="1895114"/>
                </a:lnTo>
                <a:lnTo>
                  <a:pt x="5187100" y="1899379"/>
                </a:lnTo>
                <a:lnTo>
                  <a:pt x="5180471" y="1907867"/>
                </a:lnTo>
                <a:cubicBezTo>
                  <a:pt x="5179609" y="1909162"/>
                  <a:pt x="5179647" y="1909994"/>
                  <a:pt x="5181361" y="1910265"/>
                </a:cubicBezTo>
                <a:cubicBezTo>
                  <a:pt x="5180995" y="1914884"/>
                  <a:pt x="5177893" y="1930292"/>
                  <a:pt x="5178268" y="1935584"/>
                </a:cubicBezTo>
                <a:lnTo>
                  <a:pt x="5183619" y="1942021"/>
                </a:lnTo>
                <a:lnTo>
                  <a:pt x="5184480" y="1945112"/>
                </a:lnTo>
                <a:lnTo>
                  <a:pt x="5172776" y="1961162"/>
                </a:lnTo>
                <a:lnTo>
                  <a:pt x="5168513" y="1969445"/>
                </a:lnTo>
                <a:lnTo>
                  <a:pt x="5126597" y="2024270"/>
                </a:lnTo>
                <a:lnTo>
                  <a:pt x="5119528" y="2107942"/>
                </a:lnTo>
                <a:cubicBezTo>
                  <a:pt x="5089290" y="2138038"/>
                  <a:pt x="5110415" y="2159228"/>
                  <a:pt x="5110356" y="2193455"/>
                </a:cubicBezTo>
                <a:cubicBezTo>
                  <a:pt x="5101302" y="2220953"/>
                  <a:pt x="5110381" y="2224200"/>
                  <a:pt x="5104992" y="2260088"/>
                </a:cubicBezTo>
                <a:cubicBezTo>
                  <a:pt x="5096504" y="2291744"/>
                  <a:pt x="5078225" y="2299003"/>
                  <a:pt x="5059439" y="2335735"/>
                </a:cubicBezTo>
                <a:cubicBezTo>
                  <a:pt x="5029465" y="2329020"/>
                  <a:pt x="5058046" y="2407546"/>
                  <a:pt x="5022061" y="2408995"/>
                </a:cubicBezTo>
                <a:cubicBezTo>
                  <a:pt x="5023289" y="2413465"/>
                  <a:pt x="5019654" y="2441580"/>
                  <a:pt x="5022253" y="2445869"/>
                </a:cubicBezTo>
                <a:cubicBezTo>
                  <a:pt x="5022440" y="2449625"/>
                  <a:pt x="5011241" y="2492743"/>
                  <a:pt x="5011426" y="2496499"/>
                </a:cubicBezTo>
                <a:lnTo>
                  <a:pt x="4994224" y="2549900"/>
                </a:lnTo>
                <a:cubicBezTo>
                  <a:pt x="4992353" y="2564757"/>
                  <a:pt x="4998952" y="2582253"/>
                  <a:pt x="4995245" y="2596456"/>
                </a:cubicBezTo>
                <a:lnTo>
                  <a:pt x="4988570" y="2606088"/>
                </a:lnTo>
                <a:cubicBezTo>
                  <a:pt x="4988504" y="2615842"/>
                  <a:pt x="4988436" y="2625597"/>
                  <a:pt x="4988371" y="2635351"/>
                </a:cubicBezTo>
                <a:lnTo>
                  <a:pt x="4983212" y="2665666"/>
                </a:lnTo>
                <a:lnTo>
                  <a:pt x="4968234" y="2715895"/>
                </a:lnTo>
                <a:lnTo>
                  <a:pt x="4975888" y="2725052"/>
                </a:lnTo>
                <a:lnTo>
                  <a:pt x="4980195" y="2726489"/>
                </a:lnTo>
                <a:lnTo>
                  <a:pt x="4976218" y="2740278"/>
                </a:lnTo>
                <a:lnTo>
                  <a:pt x="4980571" y="2751112"/>
                </a:lnTo>
                <a:lnTo>
                  <a:pt x="4973893" y="2760208"/>
                </a:lnTo>
                <a:lnTo>
                  <a:pt x="4979005" y="2790136"/>
                </a:lnTo>
                <a:lnTo>
                  <a:pt x="4986137" y="2804183"/>
                </a:lnTo>
                <a:cubicBezTo>
                  <a:pt x="4986150" y="2811409"/>
                  <a:pt x="4986162" y="2818634"/>
                  <a:pt x="4986175" y="2825860"/>
                </a:cubicBezTo>
                <a:cubicBezTo>
                  <a:pt x="4987474" y="2843788"/>
                  <a:pt x="4992871" y="2886513"/>
                  <a:pt x="4993936" y="2911749"/>
                </a:cubicBezTo>
                <a:cubicBezTo>
                  <a:pt x="4993313" y="2946689"/>
                  <a:pt x="4980300" y="2954448"/>
                  <a:pt x="4992563" y="2977278"/>
                </a:cubicBezTo>
                <a:cubicBezTo>
                  <a:pt x="4985688" y="2983455"/>
                  <a:pt x="4982051" y="2987749"/>
                  <a:pt x="4980516" y="2991092"/>
                </a:cubicBezTo>
                <a:cubicBezTo>
                  <a:pt x="4975910" y="3001119"/>
                  <a:pt x="4990216" y="3002537"/>
                  <a:pt x="4992801" y="3020247"/>
                </a:cubicBezTo>
                <a:cubicBezTo>
                  <a:pt x="4998517" y="3032637"/>
                  <a:pt x="5013148" y="3051512"/>
                  <a:pt x="5014805" y="3065434"/>
                </a:cubicBezTo>
                <a:cubicBezTo>
                  <a:pt x="4998836" y="3057428"/>
                  <a:pt x="5016840" y="3105196"/>
                  <a:pt x="5002733" y="3103777"/>
                </a:cubicBezTo>
                <a:cubicBezTo>
                  <a:pt x="5022381" y="3124610"/>
                  <a:pt x="4997365" y="3128169"/>
                  <a:pt x="5002941" y="3151828"/>
                </a:cubicBezTo>
                <a:cubicBezTo>
                  <a:pt x="5010264" y="3163902"/>
                  <a:pt x="5011356" y="3171780"/>
                  <a:pt x="5002883" y="3180546"/>
                </a:cubicBezTo>
                <a:cubicBezTo>
                  <a:pt x="5038586" y="3236545"/>
                  <a:pt x="5003723" y="3210316"/>
                  <a:pt x="5016711" y="3258677"/>
                </a:cubicBezTo>
                <a:lnTo>
                  <a:pt x="5017918" y="3262610"/>
                </a:lnTo>
                <a:lnTo>
                  <a:pt x="5011672" y="3277179"/>
                </a:lnTo>
                <a:lnTo>
                  <a:pt x="5009344" y="3278130"/>
                </a:lnTo>
                <a:lnTo>
                  <a:pt x="5026770" y="3325671"/>
                </a:lnTo>
                <a:lnTo>
                  <a:pt x="5024571" y="3332072"/>
                </a:lnTo>
                <a:lnTo>
                  <a:pt x="5041705" y="3362948"/>
                </a:lnTo>
                <a:lnTo>
                  <a:pt x="5047477" y="3378959"/>
                </a:lnTo>
                <a:lnTo>
                  <a:pt x="5060758" y="3407057"/>
                </a:lnTo>
                <a:lnTo>
                  <a:pt x="5058968" y="3409825"/>
                </a:lnTo>
                <a:lnTo>
                  <a:pt x="5062667" y="3415218"/>
                </a:lnTo>
                <a:lnTo>
                  <a:pt x="5060928" y="3419880"/>
                </a:lnTo>
                <a:lnTo>
                  <a:pt x="5062923" y="3424545"/>
                </a:lnTo>
                <a:cubicBezTo>
                  <a:pt x="5063537" y="3433967"/>
                  <a:pt x="5063494" y="3466028"/>
                  <a:pt x="5064623" y="3476412"/>
                </a:cubicBezTo>
                <a:lnTo>
                  <a:pt x="5069684" y="3486850"/>
                </a:lnTo>
                <a:lnTo>
                  <a:pt x="5063339" y="3496391"/>
                </a:lnTo>
                <a:lnTo>
                  <a:pt x="5070139" y="3531201"/>
                </a:lnTo>
                <a:lnTo>
                  <a:pt x="5079896" y="3542019"/>
                </a:lnTo>
                <a:lnTo>
                  <a:pt x="5087540" y="3552249"/>
                </a:lnTo>
                <a:lnTo>
                  <a:pt x="5087902" y="3553678"/>
                </a:lnTo>
                <a:lnTo>
                  <a:pt x="5091509" y="3568021"/>
                </a:lnTo>
                <a:lnTo>
                  <a:pt x="5091934" y="3569719"/>
                </a:lnTo>
                <a:lnTo>
                  <a:pt x="5089362" y="3586412"/>
                </a:lnTo>
                <a:lnTo>
                  <a:pt x="5092358" y="3597336"/>
                </a:lnTo>
                <a:lnTo>
                  <a:pt x="5084254" y="3606007"/>
                </a:lnTo>
                <a:cubicBezTo>
                  <a:pt x="5084262" y="3617747"/>
                  <a:pt x="5084273" y="3629488"/>
                  <a:pt x="5084281" y="3641228"/>
                </a:cubicBezTo>
                <a:lnTo>
                  <a:pt x="5091848" y="3653088"/>
                </a:lnTo>
                <a:lnTo>
                  <a:pt x="5097436" y="3664114"/>
                </a:lnTo>
                <a:cubicBezTo>
                  <a:pt x="5097463" y="3664599"/>
                  <a:pt x="5097491" y="3665084"/>
                  <a:pt x="5097518" y="3665569"/>
                </a:cubicBezTo>
                <a:cubicBezTo>
                  <a:pt x="5097915" y="3672776"/>
                  <a:pt x="5096966" y="3688591"/>
                  <a:pt x="5099829" y="3707357"/>
                </a:cubicBezTo>
                <a:cubicBezTo>
                  <a:pt x="5100505" y="3724716"/>
                  <a:pt x="5118078" y="3760234"/>
                  <a:pt x="5114696" y="3778166"/>
                </a:cubicBezTo>
                <a:cubicBezTo>
                  <a:pt x="5141627" y="3845122"/>
                  <a:pt x="5125427" y="3821305"/>
                  <a:pt x="5135379" y="3878222"/>
                </a:cubicBezTo>
                <a:cubicBezTo>
                  <a:pt x="5161519" y="3905047"/>
                  <a:pt x="5125417" y="4015047"/>
                  <a:pt x="5130138" y="4048117"/>
                </a:cubicBezTo>
                <a:cubicBezTo>
                  <a:pt x="5081804" y="4192084"/>
                  <a:pt x="5096262" y="4158987"/>
                  <a:pt x="5090040" y="4219510"/>
                </a:cubicBezTo>
                <a:cubicBezTo>
                  <a:pt x="5104553" y="4280033"/>
                  <a:pt x="5065380" y="4345686"/>
                  <a:pt x="5092812" y="4411258"/>
                </a:cubicBezTo>
                <a:cubicBezTo>
                  <a:pt x="5090630" y="4437329"/>
                  <a:pt x="5083878" y="4473140"/>
                  <a:pt x="5084599" y="4488531"/>
                </a:cubicBezTo>
                <a:cubicBezTo>
                  <a:pt x="5084423" y="4505410"/>
                  <a:pt x="5084248" y="4522289"/>
                  <a:pt x="5084072" y="4539168"/>
                </a:cubicBezTo>
                <a:cubicBezTo>
                  <a:pt x="5072114" y="4567830"/>
                  <a:pt x="5064305" y="4588197"/>
                  <a:pt x="5068936" y="4625153"/>
                </a:cubicBezTo>
                <a:cubicBezTo>
                  <a:pt x="5077433" y="4662889"/>
                  <a:pt x="5065899" y="4679357"/>
                  <a:pt x="5059114" y="4733115"/>
                </a:cubicBezTo>
                <a:cubicBezTo>
                  <a:pt x="5068687" y="4752352"/>
                  <a:pt x="5055370" y="4832308"/>
                  <a:pt x="5037209" y="4844323"/>
                </a:cubicBezTo>
                <a:cubicBezTo>
                  <a:pt x="5033444" y="4857054"/>
                  <a:pt x="5040194" y="4871554"/>
                  <a:pt x="5020638" y="4877992"/>
                </a:cubicBezTo>
                <a:cubicBezTo>
                  <a:pt x="4997151" y="4888353"/>
                  <a:pt x="5034418" y="4931200"/>
                  <a:pt x="5006413" y="4925805"/>
                </a:cubicBezTo>
                <a:cubicBezTo>
                  <a:pt x="5031964" y="4956261"/>
                  <a:pt x="4982840" y="4982633"/>
                  <a:pt x="4971037" y="5009272"/>
                </a:cubicBezTo>
                <a:cubicBezTo>
                  <a:pt x="4973259" y="5034036"/>
                  <a:pt x="4968375" y="5053859"/>
                  <a:pt x="4963105" y="5111369"/>
                </a:cubicBezTo>
                <a:cubicBezTo>
                  <a:pt x="4973224" y="5141336"/>
                  <a:pt x="4937413" y="5161742"/>
                  <a:pt x="4976341" y="5210876"/>
                </a:cubicBezTo>
                <a:cubicBezTo>
                  <a:pt x="4972455" y="5212581"/>
                  <a:pt x="4977054" y="5227501"/>
                  <a:pt x="4980617" y="5269726"/>
                </a:cubicBezTo>
                <a:cubicBezTo>
                  <a:pt x="4984182" y="5311951"/>
                  <a:pt x="4990390" y="5400671"/>
                  <a:pt x="4997733" y="5464225"/>
                </a:cubicBezTo>
                <a:cubicBezTo>
                  <a:pt x="5001765" y="5536542"/>
                  <a:pt x="4990225" y="5517959"/>
                  <a:pt x="5001400" y="5594585"/>
                </a:cubicBezTo>
                <a:cubicBezTo>
                  <a:pt x="4999908" y="5619318"/>
                  <a:pt x="4974042" y="5647975"/>
                  <a:pt x="4983700" y="5667896"/>
                </a:cubicBezTo>
                <a:cubicBezTo>
                  <a:pt x="4976834" y="5696311"/>
                  <a:pt x="4975579" y="5738356"/>
                  <a:pt x="4968506" y="5769225"/>
                </a:cubicBezTo>
                <a:cubicBezTo>
                  <a:pt x="4968926" y="5787258"/>
                  <a:pt x="4969344" y="5805291"/>
                  <a:pt x="4969765" y="5823324"/>
                </a:cubicBezTo>
                <a:cubicBezTo>
                  <a:pt x="4966122" y="5853058"/>
                  <a:pt x="4965608" y="5838948"/>
                  <a:pt x="4966129" y="5862699"/>
                </a:cubicBezTo>
                <a:lnTo>
                  <a:pt x="4970695" y="5906467"/>
                </a:lnTo>
                <a:lnTo>
                  <a:pt x="4991568" y="5939847"/>
                </a:lnTo>
                <a:cubicBezTo>
                  <a:pt x="4998848" y="5955713"/>
                  <a:pt x="4974731" y="5940131"/>
                  <a:pt x="4986815" y="5973994"/>
                </a:cubicBezTo>
                <a:cubicBezTo>
                  <a:pt x="4961187" y="5997051"/>
                  <a:pt x="4983444" y="6032039"/>
                  <a:pt x="4987776" y="6089693"/>
                </a:cubicBezTo>
                <a:lnTo>
                  <a:pt x="4991621" y="6224938"/>
                </a:lnTo>
                <a:cubicBezTo>
                  <a:pt x="4988442" y="6270972"/>
                  <a:pt x="5008962" y="6317522"/>
                  <a:pt x="5017157" y="6370251"/>
                </a:cubicBezTo>
                <a:cubicBezTo>
                  <a:pt x="5025353" y="6422980"/>
                  <a:pt x="5039938" y="6490855"/>
                  <a:pt x="5040797" y="6541313"/>
                </a:cubicBezTo>
                <a:cubicBezTo>
                  <a:pt x="5039898" y="6576319"/>
                  <a:pt x="5031912" y="6591883"/>
                  <a:pt x="5045375" y="6640957"/>
                </a:cubicBezTo>
                <a:cubicBezTo>
                  <a:pt x="5057505" y="6669536"/>
                  <a:pt x="5052276" y="6675394"/>
                  <a:pt x="5058442" y="6705297"/>
                </a:cubicBezTo>
                <a:cubicBezTo>
                  <a:pt x="5057367" y="6727133"/>
                  <a:pt x="5067901" y="6732087"/>
                  <a:pt x="5071125" y="6759582"/>
                </a:cubicBezTo>
                <a:cubicBezTo>
                  <a:pt x="5055614" y="6796071"/>
                  <a:pt x="5051656" y="6769544"/>
                  <a:pt x="5069172" y="6817746"/>
                </a:cubicBezTo>
                <a:cubicBezTo>
                  <a:pt x="5060956" y="6828354"/>
                  <a:pt x="5064525" y="6836369"/>
                  <a:pt x="5072322" y="6843646"/>
                </a:cubicBezTo>
                <a:lnTo>
                  <a:pt x="5091388" y="6857998"/>
                </a:lnTo>
                <a:lnTo>
                  <a:pt x="6096000" y="6857998"/>
                </a:lnTo>
                <a:lnTo>
                  <a:pt x="6096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F2D6155-FC2C-FC8B-1B4E-DA82F8388A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09600"/>
            <a:ext cx="3739341" cy="1330839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sz="28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How else do we know if something is an acid or base (using fancy science)?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C5FAF9B-D6C6-74CC-9686-F86DD26E6FA5}"/>
              </a:ext>
            </a:extLst>
          </p:cNvPr>
          <p:cNvSpPr txBox="1"/>
          <p:nvPr/>
        </p:nvSpPr>
        <p:spPr>
          <a:xfrm>
            <a:off x="862366" y="2194102"/>
            <a:ext cx="3427001" cy="39085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/>
              <a:t>We use an indicator!</a:t>
            </a:r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/>
              <a:t>Indicators are compounds that are one color in acidic solutions and a different color in basic solutions.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00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/>
              <a:t>The most commonly used indicators: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/>
              <a:t>Litmus:  It is red in acid and blue in base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/>
              <a:t>Phenolphthalein: Colorless in acid and pink in base</a:t>
            </a: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2AA4D990-528D-C57B-E024-D7F749DC41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45457" y="1228072"/>
            <a:ext cx="6155141" cy="4425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76209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6AA5A2-34D4-A1F4-1A3C-87031FEC26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17342"/>
            <a:ext cx="10515600" cy="1325563"/>
          </a:xfrm>
        </p:spPr>
        <p:txBody>
          <a:bodyPr/>
          <a:lstStyle/>
          <a:p>
            <a:r>
              <a:rPr lang="en-US" b="1" dirty="0"/>
              <a:t>The pH scale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FFDF27B-D67B-18FF-EA14-950DAAA4E671}"/>
              </a:ext>
            </a:extLst>
          </p:cNvPr>
          <p:cNvSpPr txBox="1"/>
          <p:nvPr/>
        </p:nvSpPr>
        <p:spPr>
          <a:xfrm>
            <a:off x="975360" y="1792224"/>
            <a:ext cx="437692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The concentration of an acidic or basic solution is usually described by its pH value.  </a:t>
            </a:r>
          </a:p>
          <a:p>
            <a:pPr lvl="2"/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Solutions with a pH less than 7 are acidic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Solutions with a pH of exactly 7 are neutral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Solutions with a pH greater than 7 are basic</a:t>
            </a:r>
          </a:p>
        </p:txBody>
      </p:sp>
      <p:pic>
        <p:nvPicPr>
          <p:cNvPr id="10242" name="Picture 2">
            <a:extLst>
              <a:ext uri="{FF2B5EF4-FFF2-40B4-BE49-F238E27FC236}">
                <a16:creationId xmlns:a16="http://schemas.microsoft.com/office/drawing/2014/main" id="{8E6D67EA-3D81-679F-7C6E-03FA2893A9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8124" y="816864"/>
            <a:ext cx="6343778" cy="5307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02203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393805-434D-9AF6-1AE5-B8850C9E48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How to calculate pH:</a:t>
            </a:r>
          </a:p>
        </p:txBody>
      </p:sp>
      <p:pic>
        <p:nvPicPr>
          <p:cNvPr id="5124" name="Picture 4" descr="Texas Instruments TI-84 Plus - graphing calculator">
            <a:extLst>
              <a:ext uri="{FF2B5EF4-FFF2-40B4-BE49-F238E27FC236}">
                <a16:creationId xmlns:a16="http://schemas.microsoft.com/office/drawing/2014/main" id="{530C0347-5001-477C-6874-574992513D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2464" y="2389632"/>
            <a:ext cx="4498848" cy="2633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EA74E15-8E6E-E54B-5A2D-8AF5F5CF7097}"/>
              </a:ext>
            </a:extLst>
          </p:cNvPr>
          <p:cNvSpPr txBox="1"/>
          <p:nvPr/>
        </p:nvSpPr>
        <p:spPr>
          <a:xfrm>
            <a:off x="8705088" y="5023104"/>
            <a:ext cx="2133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/>
              <a:t>Time to get out your calculator!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261FB6A-9DEF-901B-EF36-296935AFCB93}"/>
              </a:ext>
            </a:extLst>
          </p:cNvPr>
          <p:cNvSpPr txBox="1"/>
          <p:nvPr/>
        </p:nvSpPr>
        <p:spPr>
          <a:xfrm>
            <a:off x="1146048" y="1690688"/>
            <a:ext cx="73152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dirty="0"/>
          </a:p>
          <a:p>
            <a:r>
              <a:rPr lang="en-US" sz="2400" dirty="0"/>
              <a:t>pH is equal to the negative logarithm of the concentration of hydronium ions.  Put in equation form:</a:t>
            </a:r>
          </a:p>
          <a:p>
            <a:endParaRPr lang="en-US" sz="1100" dirty="0"/>
          </a:p>
          <a:p>
            <a:pPr algn="ctr"/>
            <a:r>
              <a:rPr lang="en-US" sz="3200" dirty="0"/>
              <a:t>pH = -log[H</a:t>
            </a:r>
            <a:r>
              <a:rPr lang="en-US" sz="3200" baseline="30000" dirty="0"/>
              <a:t>+</a:t>
            </a:r>
            <a:r>
              <a:rPr lang="en-US" sz="3200" dirty="0"/>
              <a:t>]</a:t>
            </a:r>
          </a:p>
          <a:p>
            <a:endParaRPr lang="en-US" sz="2400" dirty="0"/>
          </a:p>
          <a:p>
            <a:r>
              <a:rPr lang="en-US" sz="2400" dirty="0"/>
              <a:t>For example, a 0.001 M HCl solution will have a pH of:</a:t>
            </a:r>
          </a:p>
          <a:p>
            <a:endParaRPr lang="en-US" sz="1100" dirty="0"/>
          </a:p>
          <a:p>
            <a:pPr algn="ctr"/>
            <a:r>
              <a:rPr lang="en-US" sz="3200" dirty="0"/>
              <a:t>pH = -log[0.001] = 3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32176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9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46" name="Picture 2" descr="Feeling Confused: A Guide To Your Emotions - DiveThru">
            <a:extLst>
              <a:ext uri="{FF2B5EF4-FFF2-40B4-BE49-F238E27FC236}">
                <a16:creationId xmlns:a16="http://schemas.microsoft.com/office/drawing/2014/main" id="{9751BFFD-245D-3E90-963E-27A4AE4A251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9" r="8470"/>
          <a:stretch/>
        </p:blipFill>
        <p:spPr bwMode="auto">
          <a:xfrm>
            <a:off x="2522356" y="10"/>
            <a:ext cx="9669642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3" name="Rectangle 72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7390263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B4E7229-8DEA-A50C-60A1-9839714711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3822189" cy="1899912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800" b="1" dirty="0"/>
              <a:t>What about bases?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50D3EDF-61A7-19B8-DACC-64919213E589}"/>
              </a:ext>
            </a:extLst>
          </p:cNvPr>
          <p:cNvSpPr txBox="1"/>
          <p:nvPr/>
        </p:nvSpPr>
        <p:spPr>
          <a:xfrm>
            <a:off x="838200" y="2434201"/>
            <a:ext cx="3822189" cy="3742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Obviously, there will be no H</a:t>
            </a:r>
            <a:r>
              <a:rPr lang="en-US" sz="2800" baseline="30000" dirty="0"/>
              <a:t>+</a:t>
            </a:r>
            <a:r>
              <a:rPr lang="en-US" sz="2800" dirty="0"/>
              <a:t> ions in a base, right?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800" dirty="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800" dirty="0"/>
              <a:t>Well, no.</a:t>
            </a:r>
          </a:p>
        </p:txBody>
      </p:sp>
    </p:spTree>
    <p:extLst>
      <p:ext uri="{BB962C8B-B14F-4D97-AF65-F5344CB8AC3E}">
        <p14:creationId xmlns:p14="http://schemas.microsoft.com/office/powerpoint/2010/main" val="24221848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2687</TotalTime>
  <Words>1419</Words>
  <Application>Microsoft Macintosh PowerPoint</Application>
  <PresentationFormat>Widescreen</PresentationFormat>
  <Paragraphs>191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Arial</vt:lpstr>
      <vt:lpstr>Calibri</vt:lpstr>
      <vt:lpstr>Calibri Light</vt:lpstr>
      <vt:lpstr>Office Theme</vt:lpstr>
      <vt:lpstr>Acids and Bases</vt:lpstr>
      <vt:lpstr>How do we define acids and bases?</vt:lpstr>
      <vt:lpstr>How Arrhenius acids and bases work:</vt:lpstr>
      <vt:lpstr>Properties of acids and bases</vt:lpstr>
      <vt:lpstr>How about neutral things? </vt:lpstr>
      <vt:lpstr>How else do we know if something is an acid or base (using fancy science)?</vt:lpstr>
      <vt:lpstr>The pH scale </vt:lpstr>
      <vt:lpstr>How to calculate pH:</vt:lpstr>
      <vt:lpstr>What about bases?</vt:lpstr>
      <vt:lpstr>Big term of the day: Autoionization</vt:lpstr>
      <vt:lpstr>How to find the concentration of OH-</vt:lpstr>
      <vt:lpstr>How to find the concentration of OH- (pt 2): pOH</vt:lpstr>
      <vt:lpstr>Sample problems:</vt:lpstr>
      <vt:lpstr>Other definitions of acids and bases (for my friends in honors chemistry):</vt:lpstr>
      <vt:lpstr>Other definitions of acids and bases (also for honors classes):</vt:lpstr>
      <vt:lpstr>How do we find the concentration of acids and bases in the lab?</vt:lpstr>
      <vt:lpstr>How it works:</vt:lpstr>
      <vt:lpstr>More titration stuff:</vt:lpstr>
      <vt:lpstr>How titrations work (continued):</vt:lpstr>
      <vt:lpstr>The equation:</vt:lpstr>
      <vt:lpstr>Using this to solve a problem:</vt:lpstr>
      <vt:lpstr>Let’s do practice problems and then a lab!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Acids and Bases</dc:title>
  <dc:creator>Ian Guch</dc:creator>
  <cp:lastModifiedBy>Ian Guch</cp:lastModifiedBy>
  <cp:revision>7</cp:revision>
  <dcterms:created xsi:type="dcterms:W3CDTF">2022-04-20T14:26:23Z</dcterms:created>
  <dcterms:modified xsi:type="dcterms:W3CDTF">2023-03-07T17:29:45Z</dcterms:modified>
</cp:coreProperties>
</file>